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</p:sldIdLst>
  <p:sldSz cx="6858000" cy="9906000" type="A4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00CC00"/>
    <a:srgbClr val="FF0000"/>
    <a:srgbClr val="FFFF00"/>
    <a:srgbClr val="FFFF66"/>
    <a:srgbClr val="CCFFFF"/>
    <a:srgbClr val="6699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48" autoAdjust="0"/>
    <p:restoredTop sz="94704" autoAdjust="0"/>
  </p:normalViewPr>
  <p:slideViewPr>
    <p:cSldViewPr>
      <p:cViewPr>
        <p:scale>
          <a:sx n="60" d="100"/>
          <a:sy n="60" d="100"/>
        </p:scale>
        <p:origin x="954" y="17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165BB7-9912-43BC-9E5B-3D6E45EB50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0838"/>
            <a:ext cx="5143500" cy="344963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2FA74FD-EE73-4E7E-B348-6B8F81BA8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238"/>
            <a:ext cx="5143500" cy="2392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21566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F2A2F2-03BA-4B78-A33B-EE2023FA8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D35D656-26AF-4F24-B298-4891FCD00F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283050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B5625F2-5316-409A-852D-F8676B2C74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8550" y="527050"/>
            <a:ext cx="1477963" cy="839470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6BA6645-8FAF-4213-AFE8-B4DE65D81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8" y="527050"/>
            <a:ext cx="4284662" cy="83947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6778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C7A14F-9EB1-491E-8FD4-F65BFC9D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B568D3-D8EE-43A1-8301-2F2ED97D9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50116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C18B06-0CDE-4C92-9A85-B431972C9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470150"/>
            <a:ext cx="5915025" cy="411956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0FD474D-C477-46A3-965F-5A55D7126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3" y="6629400"/>
            <a:ext cx="5915025" cy="2166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1336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F13B6E-1BE7-4F61-9218-B655DC57F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1FAA90C-2255-4310-AC41-B1DA3FC308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636838"/>
            <a:ext cx="2881312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9568813-9B7C-4FD2-811F-492CB64345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5200" y="2636838"/>
            <a:ext cx="2881313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386203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4200F1-EB7A-4F03-AF03-B9AAF024C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4B8E853-B5FE-4C2A-A23A-13E9E7A45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075" y="2428875"/>
            <a:ext cx="2900363" cy="11890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1ECA8AD-E6AF-477D-8082-A6AF0AD37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075" y="3617913"/>
            <a:ext cx="2900363" cy="5322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FFE3F34-92A1-4FE1-9489-BEE58B66F8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875"/>
            <a:ext cx="2916237" cy="11890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9246B8E-6EE1-44CB-9427-D9DC0C1AEC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7913"/>
            <a:ext cx="2916237" cy="5322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67848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CFEE-6B6B-4FC1-B76A-71A7F0C92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74589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088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BA07D7-E8AF-4A23-96C4-6C0016370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74594D6-70FC-4CE0-80FD-23BA156B4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238" y="1425575"/>
            <a:ext cx="3471862" cy="7040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0DF398-0672-4033-84C1-CC61CE92A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950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349FD6-0726-4E07-B553-AC1016097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B28470F-EDF6-46AA-A3C3-823B72FC9F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6238" y="1425575"/>
            <a:ext cx="3471862" cy="70405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10E149D-6EC1-486B-9636-537C09AB0E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86202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2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メイリオ" panose="020B0604030504040204" pitchFamily="50" charset="-128"/>
          <a:ea typeface="メイリオ" panose="020B0604030504040204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18" name="Picture 1106" descr="009">
            <a:extLst>
              <a:ext uri="{FF2B5EF4-FFF2-40B4-BE49-F238E27FC236}">
                <a16:creationId xmlns:a16="http://schemas.microsoft.com/office/drawing/2014/main" id="{46246767-603F-427D-992C-92DABD42F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1" b="16019"/>
          <a:stretch>
            <a:fillRect/>
          </a:stretch>
        </p:blipFill>
        <p:spPr bwMode="auto">
          <a:xfrm>
            <a:off x="0" y="2720975"/>
            <a:ext cx="6858000" cy="345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9" name="AutoShape 1107">
            <a:extLst>
              <a:ext uri="{FF2B5EF4-FFF2-40B4-BE49-F238E27FC236}">
                <a16:creationId xmlns:a16="http://schemas.microsoft.com/office/drawing/2014/main" id="{CF2A8D80-7C4E-439E-A45E-35D088AD1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6753225"/>
            <a:ext cx="5688013" cy="3603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100000">
                <a:srgbClr val="C0C0C0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20" name="AutoShape 1108">
            <a:extLst>
              <a:ext uri="{FF2B5EF4-FFF2-40B4-BE49-F238E27FC236}">
                <a16:creationId xmlns:a16="http://schemas.microsoft.com/office/drawing/2014/main" id="{5F26D814-894A-4374-A56E-3BB1005A7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7185025"/>
            <a:ext cx="5688013" cy="3603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100000">
                <a:srgbClr val="C0C0C0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21" name="AutoShape 1109">
            <a:extLst>
              <a:ext uri="{FF2B5EF4-FFF2-40B4-BE49-F238E27FC236}">
                <a16:creationId xmlns:a16="http://schemas.microsoft.com/office/drawing/2014/main" id="{01B3FE54-4560-404B-8471-FC9883326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7616825"/>
            <a:ext cx="5688013" cy="3603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100000">
                <a:srgbClr val="C0C0C0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22" name="AutoShape 1110">
            <a:extLst>
              <a:ext uri="{FF2B5EF4-FFF2-40B4-BE49-F238E27FC236}">
                <a16:creationId xmlns:a16="http://schemas.microsoft.com/office/drawing/2014/main" id="{2172C3A6-39FF-4F58-89A7-BD12F9127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8048625"/>
            <a:ext cx="5688013" cy="3603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100000">
                <a:srgbClr val="C0C0C0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23" name="AutoShape 1111">
            <a:extLst>
              <a:ext uri="{FF2B5EF4-FFF2-40B4-BE49-F238E27FC236}">
                <a16:creationId xmlns:a16="http://schemas.microsoft.com/office/drawing/2014/main" id="{AFF9F092-B86C-4F94-AD25-80C262C7B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6321425"/>
            <a:ext cx="5688013" cy="3603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100000">
                <a:srgbClr val="C0C0C0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24" name="Rectangle 1112">
            <a:extLst>
              <a:ext uri="{FF2B5EF4-FFF2-40B4-BE49-F238E27FC236}">
                <a16:creationId xmlns:a16="http://schemas.microsoft.com/office/drawing/2014/main" id="{347D2FB5-ABC1-43E6-842C-DF7652DA8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4088" y="5130800"/>
            <a:ext cx="1944687" cy="936625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25" name="Rectangle 1113">
            <a:extLst>
              <a:ext uri="{FF2B5EF4-FFF2-40B4-BE49-F238E27FC236}">
                <a16:creationId xmlns:a16="http://schemas.microsoft.com/office/drawing/2014/main" id="{3FF83F58-4611-4CCD-BF3D-83A293D55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75" y="3657600"/>
            <a:ext cx="1871663" cy="1871663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1500000" lon="1500000" rev="0"/>
            </a:camera>
            <a:lightRig rig="legacyFlat2" dir="b"/>
          </a:scene3d>
          <a:sp3d extrusionH="18018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ja-JP" altLang="en-US"/>
              <a:t>製品写真</a:t>
            </a:r>
          </a:p>
          <a:p>
            <a:pPr algn="ctr"/>
            <a:r>
              <a:rPr lang="ja-JP" altLang="en-US"/>
              <a:t>はめ込み位置</a:t>
            </a:r>
          </a:p>
        </p:txBody>
      </p:sp>
      <p:grpSp>
        <p:nvGrpSpPr>
          <p:cNvPr id="14426" name="Group 1114">
            <a:extLst>
              <a:ext uri="{FF2B5EF4-FFF2-40B4-BE49-F238E27FC236}">
                <a16:creationId xmlns:a16="http://schemas.microsoft.com/office/drawing/2014/main" id="{D2E4A3E7-7BBB-4F69-B1CD-8DC0E4A5D1D7}"/>
              </a:ext>
            </a:extLst>
          </p:cNvPr>
          <p:cNvGrpSpPr>
            <a:grpSpLocks/>
          </p:cNvGrpSpPr>
          <p:nvPr/>
        </p:nvGrpSpPr>
        <p:grpSpPr bwMode="auto">
          <a:xfrm>
            <a:off x="5300663" y="128588"/>
            <a:ext cx="1441450" cy="792162"/>
            <a:chOff x="1661" y="4345"/>
            <a:chExt cx="1542" cy="998"/>
          </a:xfrm>
        </p:grpSpPr>
        <p:sp>
          <p:nvSpPr>
            <p:cNvPr id="14427" name="AutoShape 1115">
              <a:extLst>
                <a:ext uri="{FF2B5EF4-FFF2-40B4-BE49-F238E27FC236}">
                  <a16:creationId xmlns:a16="http://schemas.microsoft.com/office/drawing/2014/main" id="{927C9387-C6DF-4F34-8AA4-4FBA9C048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" y="4345"/>
              <a:ext cx="1542" cy="998"/>
            </a:xfrm>
            <a:prstGeom prst="star16">
              <a:avLst>
                <a:gd name="adj" fmla="val 37500"/>
              </a:avLst>
            </a:pr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Front">
                <a:rot lat="1500000" lon="1500000" rev="0"/>
              </a:camera>
              <a:lightRig rig="legacyFlat2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CC0000"/>
              </a:extrusionClr>
              <a:contourClr>
                <a:srgbClr val="CC0000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ja-JP" altLang="en-US"/>
            </a:p>
          </p:txBody>
        </p:sp>
        <p:sp>
          <p:nvSpPr>
            <p:cNvPr id="14428" name="WordArt 1116">
              <a:extLst>
                <a:ext uri="{FF2B5EF4-FFF2-40B4-BE49-F238E27FC236}">
                  <a16:creationId xmlns:a16="http://schemas.microsoft.com/office/drawing/2014/main" id="{608FE2B8-BA81-4C02-ADED-483C453C32A5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888" y="4798"/>
              <a:ext cx="1003" cy="22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CascadeUp">
                <a:avLst>
                  <a:gd name="adj" fmla="val 100000"/>
                </a:avLst>
              </a:prstTxWarp>
              <a:scene3d>
                <a:camera prst="legacyPerspectiveFront">
                  <a:rot lat="1320000" lon="1980000" rev="0"/>
                </a:camera>
                <a:lightRig rig="legacyHarsh2" dir="b"/>
              </a:scene3d>
              <a:sp3d extrusionH="365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/>
              <a:r>
                <a:rPr lang="en-US" altLang="ja-JP" sz="3600" kern="10">
                  <a:ln w="9525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Product</a:t>
              </a:r>
              <a:endParaRPr lang="ja-JP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  <p:sp>
          <p:nvSpPr>
            <p:cNvPr id="14429" name="WordArt 1117">
              <a:extLst>
                <a:ext uri="{FF2B5EF4-FFF2-40B4-BE49-F238E27FC236}">
                  <a16:creationId xmlns:a16="http://schemas.microsoft.com/office/drawing/2014/main" id="{A07B56F1-2F50-4A39-BB01-C275EFA3E8E7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115" y="4526"/>
              <a:ext cx="641" cy="27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CascadeUp">
                <a:avLst>
                  <a:gd name="adj" fmla="val 100000"/>
                </a:avLst>
              </a:prstTxWarp>
              <a:scene3d>
                <a:camera prst="legacyPerspectiveFront">
                  <a:rot lat="1320000" lon="1980000" rev="0"/>
                </a:camera>
                <a:lightRig rig="legacyHarsh2" dir="b"/>
              </a:scene3d>
              <a:sp3d extrusionH="365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/>
              <a:r>
                <a:rPr lang="en-US" altLang="ja-JP" sz="3600" kern="10">
                  <a:ln w="9525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New</a:t>
              </a:r>
              <a:endParaRPr lang="ja-JP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sp>
        <p:nvSpPr>
          <p:cNvPr id="14430" name="Text Box 1118">
            <a:extLst>
              <a:ext uri="{FF2B5EF4-FFF2-40B4-BE49-F238E27FC236}">
                <a16:creationId xmlns:a16="http://schemas.microsoft.com/office/drawing/2014/main" id="{F02B42D1-4A02-4A85-9EF0-81A50F690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831850"/>
            <a:ext cx="1450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ABC-0001(</a:t>
            </a:r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型名</a:t>
            </a:r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14431" name="WordArt 1119">
            <a:extLst>
              <a:ext uri="{FF2B5EF4-FFF2-40B4-BE49-F238E27FC236}">
                <a16:creationId xmlns:a16="http://schemas.microsoft.com/office/drawing/2014/main" id="{18E4D927-9877-4BFB-8D6E-564A25C6B1E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8913" y="95250"/>
            <a:ext cx="1041400" cy="681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70079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5E9EFF"/>
              </a:extrusionClr>
              <a:contourClr>
                <a:srgbClr val="5E9EFF"/>
              </a:contourClr>
            </a:sp3d>
          </a:bodyPr>
          <a:lstStyle/>
          <a:p>
            <a:pPr algn="ctr"/>
            <a:r>
              <a:rPr lang="en-US" altLang="ja-JP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Logo</a:t>
            </a:r>
            <a:endParaRPr lang="ja-JP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4432" name="Text Box 1120">
            <a:extLst>
              <a:ext uri="{FF2B5EF4-FFF2-40B4-BE49-F238E27FC236}">
                <a16:creationId xmlns:a16="http://schemas.microsoft.com/office/drawing/2014/main" id="{BFD1BB5F-D6D6-4E3B-9683-E06687CFC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1784350"/>
            <a:ext cx="62642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</a:t>
            </a:r>
            <a:r>
              <a:rPr lang="ja-JP" altLang="en-US" sz="120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14433" name="Text Box 1121">
            <a:extLst>
              <a:ext uri="{FF2B5EF4-FFF2-40B4-BE49-F238E27FC236}">
                <a16:creationId xmlns:a16="http://schemas.microsoft.com/office/drawing/2014/main" id="{A4467EF3-0FAC-4EF5-BB8D-D33FCCB20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5255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400" b="1">
                <a:solidFill>
                  <a:schemeClr val="accent2"/>
                </a:solidFill>
                <a:ea typeface="メイリオ" panose="020B0604030504040204" pitchFamily="50" charset="-128"/>
              </a:rPr>
              <a:t>世界にまた最先端が生まれました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(</a:t>
            </a:r>
            <a:r>
              <a:rPr lang="ja-JP" altLang="en-US" sz="600" b="1">
                <a:solidFill>
                  <a:schemeClr val="accent2"/>
                </a:solidFill>
                <a:ea typeface="メイリオ" panose="020B0604030504040204" pitchFamily="50" charset="-128"/>
              </a:rPr>
              <a:t>キャッチコピー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14434" name="AutoShape 1122">
            <a:extLst>
              <a:ext uri="{FF2B5EF4-FFF2-40B4-BE49-F238E27FC236}">
                <a16:creationId xmlns:a16="http://schemas.microsoft.com/office/drawing/2014/main" id="{04423B3E-B680-4789-AD87-0FE4913AB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3" y="8697913"/>
            <a:ext cx="6480175" cy="1008062"/>
          </a:xfrm>
          <a:prstGeom prst="roundRect">
            <a:avLst>
              <a:gd name="adj" fmla="val 6616"/>
            </a:avLst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35" name="Text Box 1123">
            <a:extLst>
              <a:ext uri="{FF2B5EF4-FFF2-40B4-BE49-F238E27FC236}">
                <a16:creationId xmlns:a16="http://schemas.microsoft.com/office/drawing/2014/main" id="{DC116B6C-A489-44EE-9B27-25B9E57A7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9267825"/>
            <a:ext cx="296068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〒100-0000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東京都□□区□□□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00-00 □□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ビル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2F</a:t>
            </a:r>
          </a:p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TEL:03-0000-0000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FAX:03-0000-0000</a:t>
            </a:r>
          </a:p>
        </p:txBody>
      </p:sp>
      <p:sp>
        <p:nvSpPr>
          <p:cNvPr id="14436" name="Text Box 1124">
            <a:extLst>
              <a:ext uri="{FF2B5EF4-FFF2-40B4-BE49-F238E27FC236}">
                <a16:creationId xmlns:a16="http://schemas.microsoft.com/office/drawing/2014/main" id="{19FF4276-BF6E-446F-8C96-4E6B4C51A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25" y="9417050"/>
            <a:ext cx="30861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>
                <a:solidFill>
                  <a:schemeClr val="accent2"/>
                </a:solidFill>
                <a:latin typeface="Arial Black" panose="020B0A04020102020204" pitchFamily="34" charset="0"/>
              </a:rPr>
              <a:t>http://www.        .co.jp/newproduct/</a:t>
            </a:r>
          </a:p>
        </p:txBody>
      </p:sp>
      <p:sp>
        <p:nvSpPr>
          <p:cNvPr id="14437" name="Line 1125">
            <a:extLst>
              <a:ext uri="{FF2B5EF4-FFF2-40B4-BE49-F238E27FC236}">
                <a16:creationId xmlns:a16="http://schemas.microsoft.com/office/drawing/2014/main" id="{0857F66A-6FBE-463C-A0E5-DE670BC4A6F6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9000" y="8697913"/>
            <a:ext cx="0" cy="1008062"/>
          </a:xfrm>
          <a:prstGeom prst="line">
            <a:avLst/>
          </a:prstGeom>
          <a:noFill/>
          <a:ln w="19050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438" name="Text Box 1126">
            <a:extLst>
              <a:ext uri="{FF2B5EF4-FFF2-40B4-BE49-F238E27FC236}">
                <a16:creationId xmlns:a16="http://schemas.microsoft.com/office/drawing/2014/main" id="{FF36749E-0767-4F12-A20E-D0E6AF586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3" y="8718550"/>
            <a:ext cx="17081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お問い合わせはこちらまでどうぞ</a:t>
            </a:r>
          </a:p>
        </p:txBody>
      </p:sp>
      <p:sp>
        <p:nvSpPr>
          <p:cNvPr id="14439" name="Text Box 1127">
            <a:extLst>
              <a:ext uri="{FF2B5EF4-FFF2-40B4-BE49-F238E27FC236}">
                <a16:creationId xmlns:a16="http://schemas.microsoft.com/office/drawing/2014/main" id="{5500E74B-E34E-471D-B91E-F130CA53C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700" y="9275763"/>
            <a:ext cx="27241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インターネットでも詳しい情報を見ることができます。</a:t>
            </a:r>
          </a:p>
        </p:txBody>
      </p:sp>
      <p:sp>
        <p:nvSpPr>
          <p:cNvPr id="14440" name="Text Box 1128">
            <a:extLst>
              <a:ext uri="{FF2B5EF4-FFF2-40B4-BE49-F238E27FC236}">
                <a16:creationId xmlns:a16="http://schemas.microsoft.com/office/drawing/2014/main" id="{455BFC5C-9F2B-4C7D-AE94-524915190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788" y="8985250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ea typeface="メイリオ" panose="020B0604030504040204" pitchFamily="50" charset="-128"/>
              </a:rPr>
              <a:t>株式会社</a:t>
            </a:r>
            <a:r>
              <a:rPr lang="ja-JP" altLang="en-US" sz="1600" b="1">
                <a:ea typeface="メイリオ" panose="020B0604030504040204" pitchFamily="50" charset="-128"/>
              </a:rPr>
              <a:t>会社名</a:t>
            </a:r>
          </a:p>
        </p:txBody>
      </p:sp>
      <p:sp>
        <p:nvSpPr>
          <p:cNvPr id="14441" name="Oval 1129">
            <a:extLst>
              <a:ext uri="{FF2B5EF4-FFF2-40B4-BE49-F238E27FC236}">
                <a16:creationId xmlns:a16="http://schemas.microsoft.com/office/drawing/2014/main" id="{04579B3C-EF6F-4443-818B-7E7A1ECE6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8" y="8985250"/>
            <a:ext cx="287337" cy="287338"/>
          </a:xfrm>
          <a:prstGeom prst="ellipse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800">
                <a:solidFill>
                  <a:schemeClr val="bg1"/>
                </a:solidFill>
                <a:latin typeface="Arial Black" panose="020B0A04020102020204" pitchFamily="34" charset="0"/>
              </a:rPr>
              <a:t>Mark</a:t>
            </a:r>
          </a:p>
        </p:txBody>
      </p:sp>
      <p:sp>
        <p:nvSpPr>
          <p:cNvPr id="14442" name="Oval 1130">
            <a:extLst>
              <a:ext uri="{FF2B5EF4-FFF2-40B4-BE49-F238E27FC236}">
                <a16:creationId xmlns:a16="http://schemas.microsoft.com/office/drawing/2014/main" id="{276EA8DF-E4CC-4876-8BD7-A01108646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6321425"/>
            <a:ext cx="360363" cy="36036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4443" name="Rectangle 1131">
            <a:extLst>
              <a:ext uri="{FF2B5EF4-FFF2-40B4-BE49-F238E27FC236}">
                <a16:creationId xmlns:a16="http://schemas.microsoft.com/office/drawing/2014/main" id="{CD9818AE-EE03-4AB2-B343-5DEE839E1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5241925"/>
            <a:ext cx="1944688" cy="792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000" tIns="108000" rIns="108000" bIns="108000"/>
          <a:lstStyle/>
          <a:p>
            <a:r>
              <a:rPr lang="ja-JP" altLang="en-US" sz="800">
                <a:ea typeface="メイリオ" panose="020B0604030504040204" pitchFamily="50" charset="-128"/>
              </a:rPr>
              <a:t>外形寸法：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重　　量：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消費電力：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発売時期：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標準価格：</a:t>
            </a:r>
          </a:p>
        </p:txBody>
      </p:sp>
      <p:sp>
        <p:nvSpPr>
          <p:cNvPr id="14444" name="Text Box 1132">
            <a:extLst>
              <a:ext uri="{FF2B5EF4-FFF2-40B4-BE49-F238E27FC236}">
                <a16:creationId xmlns:a16="http://schemas.microsoft.com/office/drawing/2014/main" id="{BD849506-335D-4CE1-8D53-458D90115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488" y="920750"/>
            <a:ext cx="1560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月</a:t>
            </a:r>
            <a:r>
              <a:rPr lang="en-US" altLang="ja-JP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日発売</a:t>
            </a:r>
          </a:p>
        </p:txBody>
      </p:sp>
      <p:sp>
        <p:nvSpPr>
          <p:cNvPr id="14445" name="Rectangle 1133">
            <a:extLst>
              <a:ext uri="{FF2B5EF4-FFF2-40B4-BE49-F238E27FC236}">
                <a16:creationId xmlns:a16="http://schemas.microsoft.com/office/drawing/2014/main" id="{9EB3232D-651E-4366-8B2B-EE1F6A3CA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5097463"/>
            <a:ext cx="1944688" cy="144462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000" tIns="36000" rIns="108000" bIns="36000" anchor="ctr"/>
          <a:lstStyle/>
          <a:p>
            <a:pPr algn="ctr"/>
            <a:r>
              <a:rPr lang="ja-JP" altLang="en-US" sz="800">
                <a:solidFill>
                  <a:schemeClr val="bg1"/>
                </a:solidFill>
                <a:ea typeface="メイリオ" panose="020B0604030504040204" pitchFamily="50" charset="-128"/>
              </a:rPr>
              <a:t>主なスペック</a:t>
            </a:r>
          </a:p>
        </p:txBody>
      </p:sp>
      <p:sp>
        <p:nvSpPr>
          <p:cNvPr id="14446" name="Rectangle 1134">
            <a:extLst>
              <a:ext uri="{FF2B5EF4-FFF2-40B4-BE49-F238E27FC236}">
                <a16:creationId xmlns:a16="http://schemas.microsoft.com/office/drawing/2014/main" id="{DC4E846D-729F-45E8-B1C3-06707C15E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5097463"/>
            <a:ext cx="1944688" cy="9366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447" name="Oval 1135">
            <a:extLst>
              <a:ext uri="{FF2B5EF4-FFF2-40B4-BE49-F238E27FC236}">
                <a16:creationId xmlns:a16="http://schemas.microsoft.com/office/drawing/2014/main" id="{62EC8EE8-34C1-4C09-9AB1-8655873B9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6753225"/>
            <a:ext cx="360363" cy="36036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4448" name="Oval 1136">
            <a:extLst>
              <a:ext uri="{FF2B5EF4-FFF2-40B4-BE49-F238E27FC236}">
                <a16:creationId xmlns:a16="http://schemas.microsoft.com/office/drawing/2014/main" id="{23E8802C-49C5-48CA-B67A-D3E53DC35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7185025"/>
            <a:ext cx="360363" cy="36036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4449" name="Oval 1137">
            <a:extLst>
              <a:ext uri="{FF2B5EF4-FFF2-40B4-BE49-F238E27FC236}">
                <a16:creationId xmlns:a16="http://schemas.microsoft.com/office/drawing/2014/main" id="{389311F4-D5CC-4549-865E-7EB1CD83B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7616825"/>
            <a:ext cx="360363" cy="36036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14450" name="Oval 1138">
            <a:extLst>
              <a:ext uri="{FF2B5EF4-FFF2-40B4-BE49-F238E27FC236}">
                <a16:creationId xmlns:a16="http://schemas.microsoft.com/office/drawing/2014/main" id="{42EFF003-7E3B-4246-AB7E-FE4240051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8050213"/>
            <a:ext cx="360363" cy="3603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>
                <a:solidFill>
                  <a:schemeClr val="bg1"/>
                </a:solidFill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14451" name="Text Box 1139">
            <a:extLst>
              <a:ext uri="{FF2B5EF4-FFF2-40B4-BE49-F238E27FC236}">
                <a16:creationId xmlns:a16="http://schemas.microsoft.com/office/drawing/2014/main" id="{2FED95B2-0E3F-447D-B03B-39C522121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6392863"/>
            <a:ext cx="5472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4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この製品の特長１を簡単に説明</a:t>
            </a:r>
            <a:r>
              <a:rPr lang="ja-JP" altLang="en-US" sz="1400" b="1">
                <a:ea typeface="メイリオ" panose="020B0604030504040204" pitchFamily="50" charset="-128"/>
              </a:rPr>
              <a:t>この製品の特長１を簡単に説明</a:t>
            </a:r>
          </a:p>
        </p:txBody>
      </p:sp>
      <p:sp>
        <p:nvSpPr>
          <p:cNvPr id="14452" name="Text Box 1140">
            <a:extLst>
              <a:ext uri="{FF2B5EF4-FFF2-40B4-BE49-F238E27FC236}">
                <a16:creationId xmlns:a16="http://schemas.microsoft.com/office/drawing/2014/main" id="{43A1246B-AF0E-4262-A5F0-7CA8759B5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6808788"/>
            <a:ext cx="54721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4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この製品の特長２を簡単に説明</a:t>
            </a:r>
            <a:r>
              <a:rPr lang="ja-JP" altLang="en-US" sz="1400" b="1">
                <a:ea typeface="メイリオ" panose="020B0604030504040204" pitchFamily="50" charset="-128"/>
              </a:rPr>
              <a:t>この製品の特長２を簡単に説明</a:t>
            </a:r>
          </a:p>
          <a:p>
            <a:endParaRPr lang="en-US" altLang="ja-JP" sz="14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53" name="Text Box 1141">
            <a:extLst>
              <a:ext uri="{FF2B5EF4-FFF2-40B4-BE49-F238E27FC236}">
                <a16:creationId xmlns:a16="http://schemas.microsoft.com/office/drawing/2014/main" id="{6B102A9B-D571-40D6-BDF6-6DBBE3D52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7258050"/>
            <a:ext cx="54721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4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この製品の特長３を簡単に説明</a:t>
            </a:r>
            <a:r>
              <a:rPr lang="ja-JP" altLang="en-US" sz="1400" b="1">
                <a:ea typeface="メイリオ" panose="020B0604030504040204" pitchFamily="50" charset="-128"/>
              </a:rPr>
              <a:t>この製品の特長３を簡単に説明</a:t>
            </a:r>
          </a:p>
          <a:p>
            <a:endParaRPr lang="en-US" altLang="ja-JP" sz="14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54" name="Text Box 1142">
            <a:extLst>
              <a:ext uri="{FF2B5EF4-FFF2-40B4-BE49-F238E27FC236}">
                <a16:creationId xmlns:a16="http://schemas.microsoft.com/office/drawing/2014/main" id="{F18BA6F5-F9AC-40B1-9AAE-E553BB24E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7672388"/>
            <a:ext cx="5472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4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この製品の特長４を簡単に説明</a:t>
            </a:r>
            <a:r>
              <a:rPr lang="ja-JP" altLang="en-US" sz="1400" b="1">
                <a:ea typeface="メイリオ" panose="020B0604030504040204" pitchFamily="50" charset="-128"/>
              </a:rPr>
              <a:t>この製品の特長４を簡単に説明</a:t>
            </a:r>
          </a:p>
        </p:txBody>
      </p:sp>
      <p:sp>
        <p:nvSpPr>
          <p:cNvPr id="14455" name="Text Box 1143">
            <a:extLst>
              <a:ext uri="{FF2B5EF4-FFF2-40B4-BE49-F238E27FC236}">
                <a16:creationId xmlns:a16="http://schemas.microsoft.com/office/drawing/2014/main" id="{C02950AD-2F21-4B51-B7FA-9A2B6B2D6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8104188"/>
            <a:ext cx="5472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4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この製品の特長５を簡単に説明</a:t>
            </a:r>
            <a:r>
              <a:rPr lang="ja-JP" altLang="en-US" sz="1400" b="1">
                <a:ea typeface="メイリオ" panose="020B0604030504040204" pitchFamily="50" charset="-128"/>
              </a:rPr>
              <a:t>この製品の特長５を簡単に説明</a:t>
            </a:r>
          </a:p>
        </p:txBody>
      </p:sp>
      <p:sp>
        <p:nvSpPr>
          <p:cNvPr id="14456" name="Text Box 1144">
            <a:extLst>
              <a:ext uri="{FF2B5EF4-FFF2-40B4-BE49-F238E27FC236}">
                <a16:creationId xmlns:a16="http://schemas.microsoft.com/office/drawing/2014/main" id="{7FCE290D-5C50-4788-AADA-144E0028B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6394450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solidFill>
                  <a:schemeClr val="accent2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特長</a:t>
            </a:r>
          </a:p>
        </p:txBody>
      </p:sp>
      <p:sp>
        <p:nvSpPr>
          <p:cNvPr id="14457" name="Text Box 1145">
            <a:extLst>
              <a:ext uri="{FF2B5EF4-FFF2-40B4-BE49-F238E27FC236}">
                <a16:creationId xmlns:a16="http://schemas.microsoft.com/office/drawing/2014/main" id="{DBDE1425-30C9-4843-AFF6-FB5E3A9D6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6826250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solidFill>
                  <a:schemeClr val="accent2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特長</a:t>
            </a:r>
          </a:p>
        </p:txBody>
      </p:sp>
      <p:sp>
        <p:nvSpPr>
          <p:cNvPr id="14458" name="Text Box 1146">
            <a:extLst>
              <a:ext uri="{FF2B5EF4-FFF2-40B4-BE49-F238E27FC236}">
                <a16:creationId xmlns:a16="http://schemas.microsoft.com/office/drawing/2014/main" id="{C8F28EEA-CD4D-44E5-B4EA-5F75B5AFA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7258050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solidFill>
                  <a:schemeClr val="accent2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特長</a:t>
            </a:r>
          </a:p>
        </p:txBody>
      </p:sp>
      <p:sp>
        <p:nvSpPr>
          <p:cNvPr id="14459" name="Text Box 1147">
            <a:extLst>
              <a:ext uri="{FF2B5EF4-FFF2-40B4-BE49-F238E27FC236}">
                <a16:creationId xmlns:a16="http://schemas.microsoft.com/office/drawing/2014/main" id="{22C1A44D-9C13-4BCC-A37E-C2EA2A350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7689850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solidFill>
                  <a:schemeClr val="accent2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特長</a:t>
            </a:r>
          </a:p>
        </p:txBody>
      </p:sp>
      <p:sp>
        <p:nvSpPr>
          <p:cNvPr id="14460" name="Text Box 1148">
            <a:extLst>
              <a:ext uri="{FF2B5EF4-FFF2-40B4-BE49-F238E27FC236}">
                <a16:creationId xmlns:a16="http://schemas.microsoft.com/office/drawing/2014/main" id="{36882FCC-5138-421A-ACB8-299D73556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8123238"/>
            <a:ext cx="488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solidFill>
                  <a:schemeClr val="accent2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特長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>
            <a:extLst>
              <a:ext uri="{FF2B5EF4-FFF2-40B4-BE49-F238E27FC236}">
                <a16:creationId xmlns:a16="http://schemas.microsoft.com/office/drawing/2014/main" id="{4275B2C6-B2CC-4D98-BA4E-B2064F90D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9"/>
          <a:stretch>
            <a:fillRect/>
          </a:stretch>
        </p:blipFill>
        <p:spPr bwMode="auto">
          <a:xfrm>
            <a:off x="0" y="0"/>
            <a:ext cx="6858000" cy="990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7" name="Rectangle 5">
            <a:extLst>
              <a:ext uri="{FF2B5EF4-FFF2-40B4-BE49-F238E27FC236}">
                <a16:creationId xmlns:a16="http://schemas.microsoft.com/office/drawing/2014/main" id="{407DF9FC-3F82-4081-9421-DE46B8186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773238" cy="9906000"/>
          </a:xfrm>
          <a:prstGeom prst="rect">
            <a:avLst/>
          </a:prstGeom>
          <a:gradFill rotWithShape="1">
            <a:gsLst>
              <a:gs pos="0">
                <a:srgbClr val="6699FF"/>
              </a:gs>
              <a:gs pos="100000">
                <a:srgbClr val="CCFFFF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3558" name="Rectangle 6" descr="右上がり対角線">
            <a:extLst>
              <a:ext uri="{FF2B5EF4-FFF2-40B4-BE49-F238E27FC236}">
                <a16:creationId xmlns:a16="http://schemas.microsoft.com/office/drawing/2014/main" id="{70FCF948-CB94-49E7-AD1C-6B4DC2C10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313" y="704850"/>
            <a:ext cx="5040312" cy="4608513"/>
          </a:xfrm>
          <a:prstGeom prst="rect">
            <a:avLst/>
          </a:prstGeom>
          <a:pattFill prst="ltUpDiag">
            <a:fgClr>
              <a:srgbClr val="99CCFF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ja-JP" altLang="en-US"/>
              <a:t>製品写真</a:t>
            </a:r>
          </a:p>
          <a:p>
            <a:pPr algn="ctr"/>
            <a:r>
              <a:rPr lang="ja-JP" altLang="en-US"/>
              <a:t>はめ込み位置</a:t>
            </a:r>
          </a:p>
        </p:txBody>
      </p:sp>
      <p:sp>
        <p:nvSpPr>
          <p:cNvPr id="23559" name="Text Box 7">
            <a:extLst>
              <a:ext uri="{FF2B5EF4-FFF2-40B4-BE49-F238E27FC236}">
                <a16:creationId xmlns:a16="http://schemas.microsoft.com/office/drawing/2014/main" id="{8BCB981F-086E-4DBA-911D-8A9CAD0F7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75" y="5788025"/>
            <a:ext cx="51847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2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</a:t>
            </a:r>
            <a:endParaRPr lang="ja-JP" altLang="en-US" sz="120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560" name="WordArt 8">
            <a:extLst>
              <a:ext uri="{FF2B5EF4-FFF2-40B4-BE49-F238E27FC236}">
                <a16:creationId xmlns:a16="http://schemas.microsoft.com/office/drawing/2014/main" id="{887220D4-D3FD-4682-AA3C-21547146CE8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5400000">
            <a:off x="-2563813" y="4567238"/>
            <a:ext cx="6327775" cy="762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ja-JP" sz="3600" b="1" kern="1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New Product</a:t>
            </a:r>
            <a:endParaRPr lang="ja-JP" altLang="en-US" sz="3600" b="1" kern="10"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3561" name="AutoShape 9">
            <a:extLst>
              <a:ext uri="{FF2B5EF4-FFF2-40B4-BE49-F238E27FC236}">
                <a16:creationId xmlns:a16="http://schemas.microsoft.com/office/drawing/2014/main" id="{468D975D-F8A3-47A0-B6B6-E5BFC3FA4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313" y="6897688"/>
            <a:ext cx="4968875" cy="1439862"/>
          </a:xfrm>
          <a:prstGeom prst="roundRect">
            <a:avLst>
              <a:gd name="adj" fmla="val 6324"/>
            </a:avLst>
          </a:prstGeom>
          <a:solidFill>
            <a:schemeClr val="bg1">
              <a:alpha val="8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Aft>
                <a:spcPct val="20000"/>
              </a:spcAft>
              <a:buFontTx/>
              <a:buAutoNum type="circleNumDbPlain"/>
            </a:pPr>
            <a:r>
              <a:rPr lang="ja-JP" altLang="en-US" sz="1400" b="1">
                <a:ea typeface="メイリオ" panose="020B0604030504040204" pitchFamily="50" charset="-128"/>
              </a:rPr>
              <a:t>特長１を簡潔に記載する。特長１を簡潔に記載する。</a:t>
            </a:r>
          </a:p>
          <a:p>
            <a:pPr>
              <a:spcAft>
                <a:spcPct val="20000"/>
              </a:spcAft>
              <a:buFontTx/>
              <a:buAutoNum type="circleNumDbPlain"/>
            </a:pPr>
            <a:r>
              <a:rPr lang="ja-JP" altLang="en-US" sz="1400" b="1">
                <a:ea typeface="メイリオ" panose="020B0604030504040204" pitchFamily="50" charset="-128"/>
              </a:rPr>
              <a:t>特長２を簡潔に記載する。特長２を簡潔に記載する。</a:t>
            </a:r>
          </a:p>
          <a:p>
            <a:pPr>
              <a:spcAft>
                <a:spcPct val="20000"/>
              </a:spcAft>
              <a:buFontTx/>
              <a:buAutoNum type="circleNumDbPlain"/>
            </a:pPr>
            <a:r>
              <a:rPr lang="ja-JP" altLang="en-US" sz="1400" b="1">
                <a:ea typeface="メイリオ" panose="020B0604030504040204" pitchFamily="50" charset="-128"/>
              </a:rPr>
              <a:t>特長３を簡潔に記載する。特長３を簡潔に記載する。</a:t>
            </a:r>
          </a:p>
          <a:p>
            <a:pPr>
              <a:spcAft>
                <a:spcPct val="20000"/>
              </a:spcAft>
              <a:buFontTx/>
              <a:buAutoNum type="circleNumDbPlain"/>
            </a:pPr>
            <a:r>
              <a:rPr lang="ja-JP" altLang="en-US" sz="1400" b="1">
                <a:ea typeface="メイリオ" panose="020B0604030504040204" pitchFamily="50" charset="-128"/>
              </a:rPr>
              <a:t>特長４を簡潔に記載する。特長４を簡潔に記載する。</a:t>
            </a:r>
          </a:p>
          <a:p>
            <a:pPr>
              <a:spcAft>
                <a:spcPct val="20000"/>
              </a:spcAft>
              <a:buFontTx/>
              <a:buAutoNum type="circleNumDbPlain"/>
            </a:pPr>
            <a:r>
              <a:rPr lang="ja-JP" altLang="en-US" sz="1400" b="1">
                <a:ea typeface="メイリオ" panose="020B0604030504040204" pitchFamily="50" charset="-128"/>
              </a:rPr>
              <a:t>特長５を簡潔に記載する。特長５を簡潔に記載する。</a:t>
            </a:r>
          </a:p>
        </p:txBody>
      </p:sp>
      <p:sp>
        <p:nvSpPr>
          <p:cNvPr id="23562" name="Text Box 10">
            <a:extLst>
              <a:ext uri="{FF2B5EF4-FFF2-40B4-BE49-F238E27FC236}">
                <a16:creationId xmlns:a16="http://schemas.microsoft.com/office/drawing/2014/main" id="{03385B83-B08E-4B41-AAA3-6D7BD0D8D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75" y="5457825"/>
            <a:ext cx="5111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sz="2000" b="1">
                <a:solidFill>
                  <a:schemeClr val="bg1"/>
                </a:solidFill>
                <a:ea typeface="メイリオ" panose="020B0604030504040204" pitchFamily="50" charset="-128"/>
              </a:rPr>
              <a:t>世界にまた最先端が生まれました</a:t>
            </a:r>
            <a:r>
              <a:rPr lang="en-US" altLang="ja-JP" sz="600" b="1">
                <a:solidFill>
                  <a:schemeClr val="bg1"/>
                </a:solidFill>
                <a:ea typeface="メイリオ" panose="020B0604030504040204" pitchFamily="50" charset="-128"/>
              </a:rPr>
              <a:t>(</a:t>
            </a:r>
            <a:r>
              <a:rPr lang="ja-JP" altLang="en-US" sz="600" b="1">
                <a:solidFill>
                  <a:schemeClr val="bg1"/>
                </a:solidFill>
                <a:ea typeface="メイリオ" panose="020B0604030504040204" pitchFamily="50" charset="-128"/>
              </a:rPr>
              <a:t>キャッチコピー</a:t>
            </a:r>
            <a:r>
              <a:rPr lang="en-US" altLang="ja-JP" sz="600" b="1">
                <a:solidFill>
                  <a:schemeClr val="bg1"/>
                </a:solidFill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3563" name="Text Box 11">
            <a:extLst>
              <a:ext uri="{FF2B5EF4-FFF2-40B4-BE49-F238E27FC236}">
                <a16:creationId xmlns:a16="http://schemas.microsoft.com/office/drawing/2014/main" id="{C7CF60AE-8F7C-4E45-8AA7-34ADDC74B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75" y="6681788"/>
            <a:ext cx="946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■</a:t>
            </a:r>
            <a:r>
              <a:rPr lang="ja-JP" altLang="en-US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製品の特長</a:t>
            </a:r>
          </a:p>
        </p:txBody>
      </p:sp>
      <p:sp>
        <p:nvSpPr>
          <p:cNvPr id="23564" name="Rectangle 12">
            <a:extLst>
              <a:ext uri="{FF2B5EF4-FFF2-40B4-BE49-F238E27FC236}">
                <a16:creationId xmlns:a16="http://schemas.microsoft.com/office/drawing/2014/main" id="{2C98DCE6-2CE1-4D0C-BE04-06D3053B2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985250"/>
            <a:ext cx="6858000" cy="920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ja-JP" altLang="ja-JP"/>
          </a:p>
        </p:txBody>
      </p:sp>
      <p:sp>
        <p:nvSpPr>
          <p:cNvPr id="23565" name="Text Box 13">
            <a:extLst>
              <a:ext uri="{FF2B5EF4-FFF2-40B4-BE49-F238E27FC236}">
                <a16:creationId xmlns:a16="http://schemas.microsoft.com/office/drawing/2014/main" id="{70B3DAEA-009C-4446-A75D-7E802A3FD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4163" y="9278938"/>
            <a:ext cx="296068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〒100-0000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東京都□□区□□□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00-00 □□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ビル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2F</a:t>
            </a:r>
          </a:p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TEL:03-0000-0000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FAX:03-0000-0000</a:t>
            </a:r>
          </a:p>
        </p:txBody>
      </p:sp>
      <p:sp>
        <p:nvSpPr>
          <p:cNvPr id="23566" name="Text Box 14">
            <a:extLst>
              <a:ext uri="{FF2B5EF4-FFF2-40B4-BE49-F238E27FC236}">
                <a16:creationId xmlns:a16="http://schemas.microsoft.com/office/drawing/2014/main" id="{1B004B62-E557-4B97-9E08-6B03E0FD2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938" y="9604375"/>
            <a:ext cx="26019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000">
                <a:solidFill>
                  <a:schemeClr val="accent2"/>
                </a:solidFill>
                <a:latin typeface="Arial Black" panose="020B0A04020102020204" pitchFamily="34" charset="0"/>
              </a:rPr>
              <a:t>http://www.        .co.jp/newproduct/</a:t>
            </a:r>
          </a:p>
        </p:txBody>
      </p:sp>
      <p:sp>
        <p:nvSpPr>
          <p:cNvPr id="23567" name="Text Box 15">
            <a:extLst>
              <a:ext uri="{FF2B5EF4-FFF2-40B4-BE49-F238E27FC236}">
                <a16:creationId xmlns:a16="http://schemas.microsoft.com/office/drawing/2014/main" id="{E707EE07-2B5C-489B-8A8A-47C9A288B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9012238"/>
            <a:ext cx="12001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 b="1"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お問い合わせはこちら</a:t>
            </a:r>
          </a:p>
        </p:txBody>
      </p:sp>
      <p:sp>
        <p:nvSpPr>
          <p:cNvPr id="23568" name="Text Box 16">
            <a:extLst>
              <a:ext uri="{FF2B5EF4-FFF2-40B4-BE49-F238E27FC236}">
                <a16:creationId xmlns:a16="http://schemas.microsoft.com/office/drawing/2014/main" id="{EC118BD7-CD61-45D5-BC0A-481E14B1C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363" y="9661525"/>
            <a:ext cx="20891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インターネットでも詳しい情報を見ることができます。</a:t>
            </a:r>
          </a:p>
        </p:txBody>
      </p:sp>
      <p:sp>
        <p:nvSpPr>
          <p:cNvPr id="23569" name="Text Box 17">
            <a:extLst>
              <a:ext uri="{FF2B5EF4-FFF2-40B4-BE49-F238E27FC236}">
                <a16:creationId xmlns:a16="http://schemas.microsoft.com/office/drawing/2014/main" id="{63A73220-A678-490F-8DEF-9EE672716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775" y="9278938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ea typeface="メイリオ" panose="020B0604030504040204" pitchFamily="50" charset="-128"/>
              </a:rPr>
              <a:t>株式会社</a:t>
            </a:r>
            <a:r>
              <a:rPr lang="ja-JP" altLang="en-US" sz="1600" b="1">
                <a:ea typeface="メイリオ" panose="020B0604030504040204" pitchFamily="50" charset="-128"/>
              </a:rPr>
              <a:t>会社名</a:t>
            </a:r>
          </a:p>
        </p:txBody>
      </p:sp>
      <p:sp>
        <p:nvSpPr>
          <p:cNvPr id="23570" name="Oval 18">
            <a:extLst>
              <a:ext uri="{FF2B5EF4-FFF2-40B4-BE49-F238E27FC236}">
                <a16:creationId xmlns:a16="http://schemas.microsoft.com/office/drawing/2014/main" id="{35D0E34E-C692-447C-A878-8B817703F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775" y="9278938"/>
            <a:ext cx="287338" cy="287337"/>
          </a:xfrm>
          <a:prstGeom prst="ellipse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800">
                <a:solidFill>
                  <a:schemeClr val="bg1"/>
                </a:solidFill>
                <a:latin typeface="Arial Black" panose="020B0A04020102020204" pitchFamily="34" charset="0"/>
              </a:rPr>
              <a:t>Mark</a:t>
            </a:r>
          </a:p>
        </p:txBody>
      </p:sp>
      <p:sp>
        <p:nvSpPr>
          <p:cNvPr id="23571" name="Text Box 19">
            <a:extLst>
              <a:ext uri="{FF2B5EF4-FFF2-40B4-BE49-F238E27FC236}">
                <a16:creationId xmlns:a16="http://schemas.microsoft.com/office/drawing/2014/main" id="{C39BB669-ECE0-4844-92FE-51D23561A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75" y="8372475"/>
            <a:ext cx="5040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ja-JP" altLang="en-US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標準価格：</a:t>
            </a:r>
            <a:r>
              <a:rPr lang="en-US" altLang="ja-JP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00000</a:t>
            </a:r>
            <a:r>
              <a:rPr lang="ja-JP" altLang="en-US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円／●外形サイズ：</a:t>
            </a:r>
            <a:r>
              <a:rPr lang="en-US" altLang="ja-JP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00(w)×00(H)×00(D)</a:t>
            </a:r>
            <a:r>
              <a:rPr lang="ja-JP" altLang="en-US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／●重量：　</a:t>
            </a:r>
            <a:r>
              <a:rPr lang="en-US" altLang="ja-JP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00g</a:t>
            </a:r>
            <a:r>
              <a:rPr lang="ja-JP" altLang="en-US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／●消費電力：</a:t>
            </a:r>
            <a:r>
              <a:rPr lang="en-US" altLang="ja-JP" sz="10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1000W(MAX)</a:t>
            </a:r>
          </a:p>
        </p:txBody>
      </p:sp>
      <p:sp>
        <p:nvSpPr>
          <p:cNvPr id="23572" name="Rectangle 20">
            <a:extLst>
              <a:ext uri="{FF2B5EF4-FFF2-40B4-BE49-F238E27FC236}">
                <a16:creationId xmlns:a16="http://schemas.microsoft.com/office/drawing/2014/main" id="{16025530-117E-4DE9-9C8C-7D51AF843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4889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ja-JP" altLang="en-US" sz="2000" b="1">
                <a:solidFill>
                  <a:schemeClr val="bg1"/>
                </a:solidFill>
                <a:ea typeface="メイリオ" panose="020B0604030504040204" pitchFamily="50" charset="-128"/>
              </a:rPr>
              <a:t>製品名（型名）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001">
            <a:extLst>
              <a:ext uri="{FF2B5EF4-FFF2-40B4-BE49-F238E27FC236}">
                <a16:creationId xmlns:a16="http://schemas.microsoft.com/office/drawing/2014/main" id="{2B46E88E-A865-4D44-86BC-6DB91122B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48475" cy="99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Text Box 5">
            <a:extLst>
              <a:ext uri="{FF2B5EF4-FFF2-40B4-BE49-F238E27FC236}">
                <a16:creationId xmlns:a16="http://schemas.microsoft.com/office/drawing/2014/main" id="{053B9D3E-EB44-426A-9AB7-936AF6E4A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025" y="831850"/>
            <a:ext cx="1450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ABC-0001(</a:t>
            </a:r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型名</a:t>
            </a:r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4582" name="WordArt 6">
            <a:extLst>
              <a:ext uri="{FF2B5EF4-FFF2-40B4-BE49-F238E27FC236}">
                <a16:creationId xmlns:a16="http://schemas.microsoft.com/office/drawing/2014/main" id="{3FD622BB-0827-430F-A033-B8EF29E1FCE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480050" y="95250"/>
            <a:ext cx="1041400" cy="681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70079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5E9EFF"/>
              </a:extrusionClr>
              <a:contourClr>
                <a:srgbClr val="5E9EFF"/>
              </a:contourClr>
            </a:sp3d>
          </a:bodyPr>
          <a:lstStyle/>
          <a:p>
            <a:pPr algn="ctr"/>
            <a:r>
              <a:rPr lang="en-US" altLang="ja-JP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Logo</a:t>
            </a:r>
            <a:endParaRPr lang="ja-JP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24583" name="Text Box 7">
            <a:extLst>
              <a:ext uri="{FF2B5EF4-FFF2-40B4-BE49-F238E27FC236}">
                <a16:creationId xmlns:a16="http://schemas.microsoft.com/office/drawing/2014/main" id="{E5C90EDD-1AD9-4BC6-904D-ADD4AFA6ECE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708275" y="287338"/>
            <a:ext cx="1008063" cy="84820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/>
            <a:r>
              <a:rPr lang="ja-JP" altLang="en-US" sz="4800" b="1">
                <a:solidFill>
                  <a:schemeClr val="accent2"/>
                </a:solidFill>
                <a:ea typeface="メイリオ" panose="020B0604030504040204" pitchFamily="50" charset="-128"/>
              </a:rPr>
              <a:t>世界に最先端が生まれました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(</a:t>
            </a:r>
            <a:r>
              <a:rPr lang="ja-JP" altLang="en-US" sz="600" b="1">
                <a:solidFill>
                  <a:schemeClr val="accent2"/>
                </a:solidFill>
                <a:ea typeface="メイリオ" panose="020B0604030504040204" pitchFamily="50" charset="-128"/>
              </a:rPr>
              <a:t>キャッチコピー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4584" name="Text Box 8">
            <a:extLst>
              <a:ext uri="{FF2B5EF4-FFF2-40B4-BE49-F238E27FC236}">
                <a16:creationId xmlns:a16="http://schemas.microsoft.com/office/drawing/2014/main" id="{2BF696AE-FCD2-4780-9909-3B440EA13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2600" y="7473950"/>
            <a:ext cx="2305050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</a:t>
            </a:r>
            <a:endParaRPr lang="ja-JP" altLang="en-US" sz="12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585" name="WordArt 9">
            <a:extLst>
              <a:ext uri="{FF2B5EF4-FFF2-40B4-BE49-F238E27FC236}">
                <a16:creationId xmlns:a16="http://schemas.microsoft.com/office/drawing/2014/main" id="{0CDBDFDB-5B6C-4311-A13F-21FA0D5FC02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5400000">
            <a:off x="-3114675" y="3378201"/>
            <a:ext cx="7767637" cy="1287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ja-JP" sz="3600" b="1" kern="1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New Product</a:t>
            </a:r>
            <a:endParaRPr lang="ja-JP" altLang="en-US" sz="3600" b="1" kern="10"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4586" name="Rectangle 10">
            <a:extLst>
              <a:ext uri="{FF2B5EF4-FFF2-40B4-BE49-F238E27FC236}">
                <a16:creationId xmlns:a16="http://schemas.microsoft.com/office/drawing/2014/main" id="{74208723-2C99-481B-A56C-9B47A135A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25" y="6032500"/>
            <a:ext cx="1295400" cy="1295400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1500000" lon="1500000" rev="0"/>
            </a:camera>
            <a:lightRig rig="legacyFlat2" dir="b"/>
          </a:scene3d>
          <a:sp3d extrusionH="18018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ja-JP" altLang="en-US"/>
              <a:t>製品写真</a:t>
            </a:r>
          </a:p>
          <a:p>
            <a:pPr algn="ctr"/>
            <a:r>
              <a:rPr lang="ja-JP" altLang="en-US"/>
              <a:t>はめ込み位置</a:t>
            </a:r>
          </a:p>
        </p:txBody>
      </p:sp>
      <p:sp>
        <p:nvSpPr>
          <p:cNvPr id="24587" name="Text Box 11">
            <a:extLst>
              <a:ext uri="{FF2B5EF4-FFF2-40B4-BE49-F238E27FC236}">
                <a16:creationId xmlns:a16="http://schemas.microsoft.com/office/drawing/2014/main" id="{F4C06E5D-805B-43C4-A1AC-1CA0AB9CC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488" y="1065213"/>
            <a:ext cx="15605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月</a:t>
            </a:r>
            <a:r>
              <a:rPr lang="en-US" altLang="ja-JP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日発売</a:t>
            </a:r>
          </a:p>
        </p:txBody>
      </p:sp>
      <p:sp>
        <p:nvSpPr>
          <p:cNvPr id="24588" name="Rectangle 12">
            <a:extLst>
              <a:ext uri="{FF2B5EF4-FFF2-40B4-BE49-F238E27FC236}">
                <a16:creationId xmlns:a16="http://schemas.microsoft.com/office/drawing/2014/main" id="{28909AEE-7E28-4099-9173-C7B93145B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985250"/>
            <a:ext cx="6858000" cy="920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ja-JP" altLang="ja-JP"/>
          </a:p>
        </p:txBody>
      </p:sp>
      <p:sp>
        <p:nvSpPr>
          <p:cNvPr id="24589" name="Text Box 13">
            <a:extLst>
              <a:ext uri="{FF2B5EF4-FFF2-40B4-BE49-F238E27FC236}">
                <a16:creationId xmlns:a16="http://schemas.microsoft.com/office/drawing/2014/main" id="{50BEE905-30C5-4D73-80A4-3D9F5F0BFF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4163" y="9278938"/>
            <a:ext cx="296068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〒100-0000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東京都□□区□□□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00-00 □□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ビル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2F</a:t>
            </a:r>
          </a:p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TEL:03-0000-0000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FAX:03-0000-0000</a:t>
            </a:r>
          </a:p>
        </p:txBody>
      </p:sp>
      <p:sp>
        <p:nvSpPr>
          <p:cNvPr id="24590" name="Text Box 14">
            <a:extLst>
              <a:ext uri="{FF2B5EF4-FFF2-40B4-BE49-F238E27FC236}">
                <a16:creationId xmlns:a16="http://schemas.microsoft.com/office/drawing/2014/main" id="{B4C98960-2F11-4F3D-A20F-87D9C09F2C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938" y="9604375"/>
            <a:ext cx="26019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000">
                <a:solidFill>
                  <a:schemeClr val="accent2"/>
                </a:solidFill>
                <a:latin typeface="Arial Black" panose="020B0A04020102020204" pitchFamily="34" charset="0"/>
              </a:rPr>
              <a:t>http://www.        .co.jp/newproduct/</a:t>
            </a:r>
          </a:p>
        </p:txBody>
      </p:sp>
      <p:sp>
        <p:nvSpPr>
          <p:cNvPr id="24591" name="Text Box 15">
            <a:extLst>
              <a:ext uri="{FF2B5EF4-FFF2-40B4-BE49-F238E27FC236}">
                <a16:creationId xmlns:a16="http://schemas.microsoft.com/office/drawing/2014/main" id="{012D11E0-ECEB-444D-A224-9B8CE8EE4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9012238"/>
            <a:ext cx="12001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 b="1"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お問い合わせはこちら</a:t>
            </a:r>
          </a:p>
        </p:txBody>
      </p:sp>
      <p:sp>
        <p:nvSpPr>
          <p:cNvPr id="24592" name="Text Box 16">
            <a:extLst>
              <a:ext uri="{FF2B5EF4-FFF2-40B4-BE49-F238E27FC236}">
                <a16:creationId xmlns:a16="http://schemas.microsoft.com/office/drawing/2014/main" id="{E3199AF4-F8EB-4F45-9377-CFEDBB3DC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363" y="9661525"/>
            <a:ext cx="20891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インターネットでも詳しい情報を見ることができます。</a:t>
            </a:r>
          </a:p>
        </p:txBody>
      </p:sp>
      <p:sp>
        <p:nvSpPr>
          <p:cNvPr id="24593" name="Text Box 17">
            <a:extLst>
              <a:ext uri="{FF2B5EF4-FFF2-40B4-BE49-F238E27FC236}">
                <a16:creationId xmlns:a16="http://schemas.microsoft.com/office/drawing/2014/main" id="{A274C892-67F5-4B83-A264-516255A03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775" y="9278938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ea typeface="メイリオ" panose="020B0604030504040204" pitchFamily="50" charset="-128"/>
              </a:rPr>
              <a:t>株式会社</a:t>
            </a:r>
            <a:r>
              <a:rPr lang="ja-JP" altLang="en-US" sz="1600" b="1">
                <a:ea typeface="メイリオ" panose="020B0604030504040204" pitchFamily="50" charset="-128"/>
              </a:rPr>
              <a:t>会社名</a:t>
            </a:r>
          </a:p>
        </p:txBody>
      </p:sp>
      <p:sp>
        <p:nvSpPr>
          <p:cNvPr id="24594" name="Oval 18">
            <a:extLst>
              <a:ext uri="{FF2B5EF4-FFF2-40B4-BE49-F238E27FC236}">
                <a16:creationId xmlns:a16="http://schemas.microsoft.com/office/drawing/2014/main" id="{435A971C-C3FA-4831-9835-A6F213F64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775" y="9278938"/>
            <a:ext cx="287338" cy="287337"/>
          </a:xfrm>
          <a:prstGeom prst="ellipse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800">
                <a:solidFill>
                  <a:schemeClr val="bg1"/>
                </a:solidFill>
                <a:latin typeface="Arial Black" panose="020B0A04020102020204" pitchFamily="34" charset="0"/>
              </a:rPr>
              <a:t>Mark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>
            <a:extLst>
              <a:ext uri="{FF2B5EF4-FFF2-40B4-BE49-F238E27FC236}">
                <a16:creationId xmlns:a16="http://schemas.microsoft.com/office/drawing/2014/main" id="{6D0ED531-352F-419D-99B1-B8B78960D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776288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0340B9FE-2CE4-4491-A9A7-923DD6458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3584575"/>
            <a:ext cx="3671887" cy="3671888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1500000" lon="1500000" rev="0"/>
            </a:camera>
            <a:lightRig rig="legacyFlat2" dir="b"/>
          </a:scene3d>
          <a:sp3d extrusionH="18018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ja-JP" altLang="en-US"/>
              <a:t>製品写真</a:t>
            </a:r>
          </a:p>
          <a:p>
            <a:pPr algn="ctr"/>
            <a:r>
              <a:rPr lang="ja-JP" altLang="en-US"/>
              <a:t>はめ込み位置</a:t>
            </a:r>
          </a:p>
        </p:txBody>
      </p:sp>
      <p:sp>
        <p:nvSpPr>
          <p:cNvPr id="25606" name="Text Box 6">
            <a:extLst>
              <a:ext uri="{FF2B5EF4-FFF2-40B4-BE49-F238E27FC236}">
                <a16:creationId xmlns:a16="http://schemas.microsoft.com/office/drawing/2014/main" id="{40DC3694-FE64-4F7C-A25B-ED6800B0E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3988"/>
            <a:ext cx="6858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800" b="1">
                <a:solidFill>
                  <a:schemeClr val="accent2"/>
                </a:solidFill>
                <a:ea typeface="メイリオ" panose="020B0604030504040204" pitchFamily="50" charset="-128"/>
              </a:rPr>
              <a:t>世界にまた最先端が生まれました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(</a:t>
            </a:r>
            <a:r>
              <a:rPr lang="ja-JP" altLang="en-US" sz="600" b="1">
                <a:solidFill>
                  <a:schemeClr val="accent2"/>
                </a:solidFill>
                <a:ea typeface="メイリオ" panose="020B0604030504040204" pitchFamily="50" charset="-128"/>
              </a:rPr>
              <a:t>キャッチコピー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5607" name="Text Box 7">
            <a:extLst>
              <a:ext uri="{FF2B5EF4-FFF2-40B4-BE49-F238E27FC236}">
                <a16:creationId xmlns:a16="http://schemas.microsoft.com/office/drawing/2014/main" id="{9B45C92E-2775-41EF-A9EC-2F5ED111E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7689850"/>
            <a:ext cx="1450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ABC-0001(</a:t>
            </a:r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型名</a:t>
            </a:r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5608" name="Text Box 8">
            <a:extLst>
              <a:ext uri="{FF2B5EF4-FFF2-40B4-BE49-F238E27FC236}">
                <a16:creationId xmlns:a16="http://schemas.microsoft.com/office/drawing/2014/main" id="{BFE71DCD-3415-44BD-AC75-3F99E07B6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1928813"/>
            <a:ext cx="62642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</a:t>
            </a:r>
            <a:r>
              <a:rPr lang="ja-JP" altLang="en-US" sz="120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25609" name="Rectangle 9">
            <a:extLst>
              <a:ext uri="{FF2B5EF4-FFF2-40B4-BE49-F238E27FC236}">
                <a16:creationId xmlns:a16="http://schemas.microsoft.com/office/drawing/2014/main" id="{538AA800-2512-41B0-9F76-D9F10C0F7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13" y="7893050"/>
            <a:ext cx="1944687" cy="79216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000" tIns="108000" rIns="108000" bIns="108000"/>
          <a:lstStyle/>
          <a:p>
            <a:r>
              <a:rPr lang="ja-JP" altLang="en-US" sz="800">
                <a:ea typeface="メイリオ" panose="020B0604030504040204" pitchFamily="50" charset="-128"/>
              </a:rPr>
              <a:t>外形寸法：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重　　量：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消費電力：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発売時期：</a:t>
            </a:r>
          </a:p>
          <a:p>
            <a:r>
              <a:rPr lang="ja-JP" altLang="en-US" sz="800">
                <a:ea typeface="メイリオ" panose="020B0604030504040204" pitchFamily="50" charset="-128"/>
              </a:rPr>
              <a:t>標準価格：</a:t>
            </a:r>
          </a:p>
        </p:txBody>
      </p:sp>
      <p:sp>
        <p:nvSpPr>
          <p:cNvPr id="25610" name="Text Box 10">
            <a:extLst>
              <a:ext uri="{FF2B5EF4-FFF2-40B4-BE49-F238E27FC236}">
                <a16:creationId xmlns:a16="http://schemas.microsoft.com/office/drawing/2014/main" id="{DD768872-C5CE-44CB-B4FC-04A7B39F1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00"/>
            <a:ext cx="6858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ja-JP" altLang="en-US" sz="4800" b="1">
                <a:solidFill>
                  <a:schemeClr val="bg1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新製品ニュース</a:t>
            </a:r>
          </a:p>
        </p:txBody>
      </p:sp>
      <p:sp>
        <p:nvSpPr>
          <p:cNvPr id="25611" name="Rectangle 11">
            <a:extLst>
              <a:ext uri="{FF2B5EF4-FFF2-40B4-BE49-F238E27FC236}">
                <a16:creationId xmlns:a16="http://schemas.microsoft.com/office/drawing/2014/main" id="{6FE4068B-2EBF-4501-8E96-5220DB282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76288"/>
            <a:ext cx="6858000" cy="144462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5612" name="Text Box 12">
            <a:extLst>
              <a:ext uri="{FF2B5EF4-FFF2-40B4-BE49-F238E27FC236}">
                <a16:creationId xmlns:a16="http://schemas.microsoft.com/office/drawing/2014/main" id="{05D1A245-ABE4-4DF7-B8E4-229D99685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4163" y="9278938"/>
            <a:ext cx="296068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〒100-0000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東京都□□区□□□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00-00 □□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ビル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2F</a:t>
            </a:r>
          </a:p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TEL:03-0000-0000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FAX:03-0000-0000</a:t>
            </a:r>
          </a:p>
        </p:txBody>
      </p:sp>
      <p:sp>
        <p:nvSpPr>
          <p:cNvPr id="25613" name="Text Box 13">
            <a:extLst>
              <a:ext uri="{FF2B5EF4-FFF2-40B4-BE49-F238E27FC236}">
                <a16:creationId xmlns:a16="http://schemas.microsoft.com/office/drawing/2014/main" id="{D5B6DE25-C095-4029-B34C-D76DC25A2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938" y="9604375"/>
            <a:ext cx="26019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000">
                <a:solidFill>
                  <a:schemeClr val="accent2"/>
                </a:solidFill>
                <a:latin typeface="Arial Black" panose="020B0A04020102020204" pitchFamily="34" charset="0"/>
              </a:rPr>
              <a:t>http://www.        .co.jp/newproduct/</a:t>
            </a:r>
          </a:p>
        </p:txBody>
      </p:sp>
      <p:sp>
        <p:nvSpPr>
          <p:cNvPr id="25614" name="Text Box 14">
            <a:extLst>
              <a:ext uri="{FF2B5EF4-FFF2-40B4-BE49-F238E27FC236}">
                <a16:creationId xmlns:a16="http://schemas.microsoft.com/office/drawing/2014/main" id="{05F3F686-3B69-4347-98AA-C0874580B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9012238"/>
            <a:ext cx="12001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 b="1"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お問い合わせはこちら</a:t>
            </a:r>
          </a:p>
        </p:txBody>
      </p:sp>
      <p:sp>
        <p:nvSpPr>
          <p:cNvPr id="25615" name="Text Box 15">
            <a:extLst>
              <a:ext uri="{FF2B5EF4-FFF2-40B4-BE49-F238E27FC236}">
                <a16:creationId xmlns:a16="http://schemas.microsoft.com/office/drawing/2014/main" id="{D607B780-22C9-4AAD-9363-E89FA050D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363" y="9661525"/>
            <a:ext cx="20891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インターネットでも詳しい情報を見ることができます。</a:t>
            </a:r>
          </a:p>
        </p:txBody>
      </p:sp>
      <p:sp>
        <p:nvSpPr>
          <p:cNvPr id="25616" name="Text Box 16">
            <a:extLst>
              <a:ext uri="{FF2B5EF4-FFF2-40B4-BE49-F238E27FC236}">
                <a16:creationId xmlns:a16="http://schemas.microsoft.com/office/drawing/2014/main" id="{D80225B2-B46C-4C1A-B79B-3C30FC2A4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775" y="9278938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ea typeface="メイリオ" panose="020B0604030504040204" pitchFamily="50" charset="-128"/>
              </a:rPr>
              <a:t>株式会社</a:t>
            </a:r>
            <a:r>
              <a:rPr lang="ja-JP" altLang="en-US" sz="1600" b="1">
                <a:ea typeface="メイリオ" panose="020B0604030504040204" pitchFamily="50" charset="-128"/>
              </a:rPr>
              <a:t>会社名</a:t>
            </a:r>
          </a:p>
        </p:txBody>
      </p:sp>
      <p:sp>
        <p:nvSpPr>
          <p:cNvPr id="25617" name="Oval 17">
            <a:extLst>
              <a:ext uri="{FF2B5EF4-FFF2-40B4-BE49-F238E27FC236}">
                <a16:creationId xmlns:a16="http://schemas.microsoft.com/office/drawing/2014/main" id="{46D3F467-417E-4D11-9E5A-E3BEB506E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775" y="9278938"/>
            <a:ext cx="287338" cy="287337"/>
          </a:xfrm>
          <a:prstGeom prst="ellipse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800">
                <a:solidFill>
                  <a:schemeClr val="bg1"/>
                </a:solidFill>
                <a:latin typeface="Arial Black" panose="020B0A04020102020204" pitchFamily="34" charset="0"/>
              </a:rPr>
              <a:t>Mark</a:t>
            </a:r>
          </a:p>
        </p:txBody>
      </p:sp>
      <p:sp>
        <p:nvSpPr>
          <p:cNvPr id="25618" name="Line 18">
            <a:extLst>
              <a:ext uri="{FF2B5EF4-FFF2-40B4-BE49-F238E27FC236}">
                <a16:creationId xmlns:a16="http://schemas.microsoft.com/office/drawing/2014/main" id="{36279939-9003-49FC-B3BF-C1DB0FADDBF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8913813"/>
            <a:ext cx="6858000" cy="0"/>
          </a:xfrm>
          <a:prstGeom prst="line">
            <a:avLst/>
          </a:prstGeom>
          <a:noFill/>
          <a:ln w="12700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5619" name="Text Box 19">
            <a:extLst>
              <a:ext uri="{FF2B5EF4-FFF2-40B4-BE49-F238E27FC236}">
                <a16:creationId xmlns:a16="http://schemas.microsoft.com/office/drawing/2014/main" id="{70BC886E-59F1-44B5-9856-8043D44649D4}"/>
              </a:ext>
            </a:extLst>
          </p:cNvPr>
          <p:cNvSpPr txBox="1">
            <a:spLocks noChangeArrowheads="1"/>
          </p:cNvSpPr>
          <p:nvPr/>
        </p:nvSpPr>
        <p:spPr bwMode="auto">
          <a:xfrm rot="-900000">
            <a:off x="255588" y="4144963"/>
            <a:ext cx="2241550" cy="366712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solidFill>
                  <a:schemeClr val="bg1"/>
                </a:solidFill>
                <a:ea typeface="メイリオ" panose="020B0604030504040204" pitchFamily="50" charset="-128"/>
              </a:rPr>
              <a:t>特長①を簡潔に記入</a:t>
            </a:r>
          </a:p>
        </p:txBody>
      </p:sp>
      <p:sp>
        <p:nvSpPr>
          <p:cNvPr id="25620" name="Text Box 20">
            <a:extLst>
              <a:ext uri="{FF2B5EF4-FFF2-40B4-BE49-F238E27FC236}">
                <a16:creationId xmlns:a16="http://schemas.microsoft.com/office/drawing/2014/main" id="{D72898F9-2E95-4860-BF56-FC93242A1C38}"/>
              </a:ext>
            </a:extLst>
          </p:cNvPr>
          <p:cNvSpPr txBox="1">
            <a:spLocks noChangeArrowheads="1"/>
          </p:cNvSpPr>
          <p:nvPr/>
        </p:nvSpPr>
        <p:spPr bwMode="auto">
          <a:xfrm rot="900000">
            <a:off x="254000" y="5368925"/>
            <a:ext cx="2241550" cy="366713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solidFill>
                  <a:schemeClr val="bg1"/>
                </a:solidFill>
                <a:ea typeface="メイリオ" panose="020B0604030504040204" pitchFamily="50" charset="-128"/>
              </a:rPr>
              <a:t>特長②を簡潔に記入</a:t>
            </a:r>
          </a:p>
        </p:txBody>
      </p:sp>
      <p:sp>
        <p:nvSpPr>
          <p:cNvPr id="25621" name="Text Box 21">
            <a:extLst>
              <a:ext uri="{FF2B5EF4-FFF2-40B4-BE49-F238E27FC236}">
                <a16:creationId xmlns:a16="http://schemas.microsoft.com/office/drawing/2014/main" id="{1CBCFF6F-D005-437C-A712-152E66583330}"/>
              </a:ext>
            </a:extLst>
          </p:cNvPr>
          <p:cNvSpPr txBox="1">
            <a:spLocks noChangeArrowheads="1"/>
          </p:cNvSpPr>
          <p:nvPr/>
        </p:nvSpPr>
        <p:spPr bwMode="auto">
          <a:xfrm rot="-900000">
            <a:off x="333375" y="6465888"/>
            <a:ext cx="2241550" cy="366712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solidFill>
                  <a:schemeClr val="bg1"/>
                </a:solidFill>
                <a:ea typeface="メイリオ" panose="020B0604030504040204" pitchFamily="50" charset="-128"/>
              </a:rPr>
              <a:t>特長③を簡潔に記入</a:t>
            </a:r>
          </a:p>
        </p:txBody>
      </p:sp>
      <p:sp>
        <p:nvSpPr>
          <p:cNvPr id="25622" name="Text Box 22">
            <a:extLst>
              <a:ext uri="{FF2B5EF4-FFF2-40B4-BE49-F238E27FC236}">
                <a16:creationId xmlns:a16="http://schemas.microsoft.com/office/drawing/2014/main" id="{507AEA3C-1239-4055-B011-D38B29F56C11}"/>
              </a:ext>
            </a:extLst>
          </p:cNvPr>
          <p:cNvSpPr txBox="1">
            <a:spLocks noChangeArrowheads="1"/>
          </p:cNvSpPr>
          <p:nvPr/>
        </p:nvSpPr>
        <p:spPr bwMode="auto">
          <a:xfrm rot="900000">
            <a:off x="4365625" y="6602413"/>
            <a:ext cx="2241550" cy="366712"/>
          </a:xfrm>
          <a:prstGeom prst="rect">
            <a:avLst/>
          </a:prstGeom>
          <a:solidFill>
            <a:srgbClr val="99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solidFill>
                  <a:schemeClr val="bg1"/>
                </a:solidFill>
                <a:ea typeface="メイリオ" panose="020B0604030504040204" pitchFamily="50" charset="-128"/>
              </a:rPr>
              <a:t>特長⑤を簡潔に記入</a:t>
            </a:r>
          </a:p>
        </p:txBody>
      </p:sp>
      <p:sp>
        <p:nvSpPr>
          <p:cNvPr id="25623" name="Text Box 23">
            <a:extLst>
              <a:ext uri="{FF2B5EF4-FFF2-40B4-BE49-F238E27FC236}">
                <a16:creationId xmlns:a16="http://schemas.microsoft.com/office/drawing/2014/main" id="{BFA6BE42-02AD-4966-9507-9D29324FE99A}"/>
              </a:ext>
            </a:extLst>
          </p:cNvPr>
          <p:cNvSpPr txBox="1">
            <a:spLocks noChangeArrowheads="1"/>
          </p:cNvSpPr>
          <p:nvPr/>
        </p:nvSpPr>
        <p:spPr bwMode="auto">
          <a:xfrm rot="-900000">
            <a:off x="4445000" y="4513263"/>
            <a:ext cx="2241550" cy="366712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b="1">
                <a:solidFill>
                  <a:schemeClr val="bg1"/>
                </a:solidFill>
                <a:ea typeface="メイリオ" panose="020B0604030504040204" pitchFamily="50" charset="-128"/>
              </a:rPr>
              <a:t>特長④を簡潔に記入</a:t>
            </a:r>
          </a:p>
        </p:txBody>
      </p:sp>
      <p:sp>
        <p:nvSpPr>
          <p:cNvPr id="25624" name="Text Box 24">
            <a:extLst>
              <a:ext uri="{FF2B5EF4-FFF2-40B4-BE49-F238E27FC236}">
                <a16:creationId xmlns:a16="http://schemas.microsoft.com/office/drawing/2014/main" id="{FA83FD6A-27E0-472C-81B4-22CA69B10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6113" y="7040563"/>
            <a:ext cx="15605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月</a:t>
            </a:r>
            <a:r>
              <a:rPr lang="en-US" altLang="ja-JP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日発売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>
            <a:extLst>
              <a:ext uri="{FF2B5EF4-FFF2-40B4-BE49-F238E27FC236}">
                <a16:creationId xmlns:a16="http://schemas.microsoft.com/office/drawing/2014/main" id="{E8E7AD35-46B2-4048-9ABE-ED5717E1C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90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9" name="Rectangle 5">
            <a:extLst>
              <a:ext uri="{FF2B5EF4-FFF2-40B4-BE49-F238E27FC236}">
                <a16:creationId xmlns:a16="http://schemas.microsoft.com/office/drawing/2014/main" id="{D3CAEA5E-3470-4D17-97DD-F9EBCB42B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3584575"/>
            <a:ext cx="3671887" cy="3671888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1500000" lon="1500000" rev="0"/>
            </a:camera>
            <a:lightRig rig="legacyFlat2" dir="b"/>
          </a:scene3d>
          <a:sp3d extrusionH="18018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ja-JP" altLang="en-US"/>
              <a:t>製品写真</a:t>
            </a:r>
          </a:p>
          <a:p>
            <a:pPr algn="ctr"/>
            <a:r>
              <a:rPr lang="ja-JP" altLang="en-US"/>
              <a:t>はめ込み位置</a:t>
            </a:r>
          </a:p>
        </p:txBody>
      </p:sp>
      <p:sp>
        <p:nvSpPr>
          <p:cNvPr id="26630" name="Text Box 6">
            <a:extLst>
              <a:ext uri="{FF2B5EF4-FFF2-40B4-BE49-F238E27FC236}">
                <a16:creationId xmlns:a16="http://schemas.microsoft.com/office/drawing/2014/main" id="{ED60E766-497C-4865-96FC-D4BA342B4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97013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400" b="1">
                <a:solidFill>
                  <a:schemeClr val="accent2"/>
                </a:solidFill>
                <a:ea typeface="メイリオ" panose="020B0604030504040204" pitchFamily="50" charset="-128"/>
              </a:rPr>
              <a:t>世界にまた最先端が生まれました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(</a:t>
            </a:r>
            <a:r>
              <a:rPr lang="ja-JP" altLang="en-US" sz="600" b="1">
                <a:solidFill>
                  <a:schemeClr val="accent2"/>
                </a:solidFill>
                <a:ea typeface="メイリオ" panose="020B0604030504040204" pitchFamily="50" charset="-128"/>
              </a:rPr>
              <a:t>キャッチコピー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6631" name="Text Box 7">
            <a:extLst>
              <a:ext uri="{FF2B5EF4-FFF2-40B4-BE49-F238E27FC236}">
                <a16:creationId xmlns:a16="http://schemas.microsoft.com/office/drawing/2014/main" id="{D6C0CB53-04C0-426B-8A12-E6DF9C4E8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025" y="831850"/>
            <a:ext cx="1450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ABC-0001(</a:t>
            </a:r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型名</a:t>
            </a:r>
            <a:r>
              <a:rPr lang="en-US" altLang="ja-JP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6632" name="WordArt 8">
            <a:extLst>
              <a:ext uri="{FF2B5EF4-FFF2-40B4-BE49-F238E27FC236}">
                <a16:creationId xmlns:a16="http://schemas.microsoft.com/office/drawing/2014/main" id="{45B7E8C8-DE2E-406B-90B2-426713A0FC4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480050" y="95250"/>
            <a:ext cx="1041400" cy="681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70079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5E9EFF"/>
              </a:extrusionClr>
              <a:contourClr>
                <a:srgbClr val="5E9EFF"/>
              </a:contourClr>
            </a:sp3d>
          </a:bodyPr>
          <a:lstStyle/>
          <a:p>
            <a:pPr algn="ctr"/>
            <a:r>
              <a:rPr lang="en-US" altLang="ja-JP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Logo</a:t>
            </a:r>
            <a:endParaRPr lang="ja-JP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26633" name="Text Box 9">
            <a:extLst>
              <a:ext uri="{FF2B5EF4-FFF2-40B4-BE49-F238E27FC236}">
                <a16:creationId xmlns:a16="http://schemas.microsoft.com/office/drawing/2014/main" id="{61C898C3-3400-41A3-B063-F29E35C77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1928813"/>
            <a:ext cx="62642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</a:t>
            </a:r>
            <a:r>
              <a:rPr lang="ja-JP" altLang="en-US" sz="120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26634" name="Text Box 10">
            <a:extLst>
              <a:ext uri="{FF2B5EF4-FFF2-40B4-BE49-F238E27FC236}">
                <a16:creationId xmlns:a16="http://schemas.microsoft.com/office/drawing/2014/main" id="{41B18ADE-8B84-4051-A9BF-B45A494C5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112713"/>
            <a:ext cx="3068637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ja-JP" altLang="en-US" sz="2800" b="1">
                <a:solidFill>
                  <a:schemeClr val="bg1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新製品ニュース</a:t>
            </a:r>
          </a:p>
        </p:txBody>
      </p:sp>
      <p:sp>
        <p:nvSpPr>
          <p:cNvPr id="26635" name="AutoShape 11">
            <a:extLst>
              <a:ext uri="{FF2B5EF4-FFF2-40B4-BE49-F238E27FC236}">
                <a16:creationId xmlns:a16="http://schemas.microsoft.com/office/drawing/2014/main" id="{AB68D746-4E72-4D1D-8FBD-3A2F8E76C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3" y="8697913"/>
            <a:ext cx="6480175" cy="1008062"/>
          </a:xfrm>
          <a:prstGeom prst="roundRect">
            <a:avLst>
              <a:gd name="adj" fmla="val 6616"/>
            </a:avLst>
          </a:prstGeom>
          <a:solidFill>
            <a:schemeClr val="bg1"/>
          </a:solidFill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6636" name="Text Box 12">
            <a:extLst>
              <a:ext uri="{FF2B5EF4-FFF2-40B4-BE49-F238E27FC236}">
                <a16:creationId xmlns:a16="http://schemas.microsoft.com/office/drawing/2014/main" id="{5ADB845B-8B29-4DCD-9091-1FE7420D6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9267825"/>
            <a:ext cx="296068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〒100-0000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東京都□□区□□□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00-00 □□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ビル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2F</a:t>
            </a:r>
          </a:p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TEL:03-0000-0000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FAX:03-0000-0000</a:t>
            </a:r>
          </a:p>
        </p:txBody>
      </p:sp>
      <p:sp>
        <p:nvSpPr>
          <p:cNvPr id="26637" name="Text Box 13">
            <a:extLst>
              <a:ext uri="{FF2B5EF4-FFF2-40B4-BE49-F238E27FC236}">
                <a16:creationId xmlns:a16="http://schemas.microsoft.com/office/drawing/2014/main" id="{0AF449E8-A3C3-4D7A-AE32-9A8185CAA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25" y="9417050"/>
            <a:ext cx="30861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>
                <a:solidFill>
                  <a:schemeClr val="accent2"/>
                </a:solidFill>
                <a:latin typeface="Arial Black" panose="020B0A04020102020204" pitchFamily="34" charset="0"/>
              </a:rPr>
              <a:t>http://www.        .co.jp/newproduct/</a:t>
            </a:r>
          </a:p>
        </p:txBody>
      </p:sp>
      <p:sp>
        <p:nvSpPr>
          <p:cNvPr id="26638" name="Line 14">
            <a:extLst>
              <a:ext uri="{FF2B5EF4-FFF2-40B4-BE49-F238E27FC236}">
                <a16:creationId xmlns:a16="http://schemas.microsoft.com/office/drawing/2014/main" id="{A45BBF9D-E9BB-46F9-A0E9-BB8F66C7463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9000" y="8697913"/>
            <a:ext cx="0" cy="1008062"/>
          </a:xfrm>
          <a:prstGeom prst="line">
            <a:avLst/>
          </a:prstGeom>
          <a:noFill/>
          <a:ln w="19050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6639" name="Text Box 15">
            <a:extLst>
              <a:ext uri="{FF2B5EF4-FFF2-40B4-BE49-F238E27FC236}">
                <a16:creationId xmlns:a16="http://schemas.microsoft.com/office/drawing/2014/main" id="{11A7EDBC-3B4A-49D6-BE48-F047320DD2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3" y="8718550"/>
            <a:ext cx="17081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お問い合わせはこちらまでどうぞ</a:t>
            </a:r>
          </a:p>
        </p:txBody>
      </p:sp>
      <p:sp>
        <p:nvSpPr>
          <p:cNvPr id="26640" name="Text Box 16">
            <a:extLst>
              <a:ext uri="{FF2B5EF4-FFF2-40B4-BE49-F238E27FC236}">
                <a16:creationId xmlns:a16="http://schemas.microsoft.com/office/drawing/2014/main" id="{7EE9B3C0-7EC5-4DCB-B90E-6DCB3E6D8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700" y="9275763"/>
            <a:ext cx="27241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インターネットでも詳しい情報を見ることができます。</a:t>
            </a:r>
          </a:p>
        </p:txBody>
      </p:sp>
      <p:sp>
        <p:nvSpPr>
          <p:cNvPr id="26641" name="Text Box 17">
            <a:extLst>
              <a:ext uri="{FF2B5EF4-FFF2-40B4-BE49-F238E27FC236}">
                <a16:creationId xmlns:a16="http://schemas.microsoft.com/office/drawing/2014/main" id="{64CABBBE-F1B8-40CE-B2C2-B05B796F1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788" y="8985250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ea typeface="メイリオ" panose="020B0604030504040204" pitchFamily="50" charset="-128"/>
              </a:rPr>
              <a:t>株式会社</a:t>
            </a:r>
            <a:r>
              <a:rPr lang="ja-JP" altLang="en-US" sz="1600" b="1">
                <a:ea typeface="メイリオ" panose="020B0604030504040204" pitchFamily="50" charset="-128"/>
              </a:rPr>
              <a:t>会社名</a:t>
            </a:r>
          </a:p>
        </p:txBody>
      </p:sp>
      <p:sp>
        <p:nvSpPr>
          <p:cNvPr id="26642" name="Oval 18">
            <a:extLst>
              <a:ext uri="{FF2B5EF4-FFF2-40B4-BE49-F238E27FC236}">
                <a16:creationId xmlns:a16="http://schemas.microsoft.com/office/drawing/2014/main" id="{37C0FC5F-30B4-4EC7-A5A4-4FF9E05B2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8" y="8985250"/>
            <a:ext cx="287337" cy="287338"/>
          </a:xfrm>
          <a:prstGeom prst="ellipse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800">
                <a:solidFill>
                  <a:schemeClr val="bg1"/>
                </a:solidFill>
                <a:latin typeface="Arial Black" panose="020B0A04020102020204" pitchFamily="34" charset="0"/>
              </a:rPr>
              <a:t>Mark</a:t>
            </a:r>
          </a:p>
        </p:txBody>
      </p:sp>
      <p:sp>
        <p:nvSpPr>
          <p:cNvPr id="26643" name="Rectangle 19">
            <a:extLst>
              <a:ext uri="{FF2B5EF4-FFF2-40B4-BE49-F238E27FC236}">
                <a16:creationId xmlns:a16="http://schemas.microsoft.com/office/drawing/2014/main" id="{AC47BADC-D5C3-42A9-83F8-89C05098E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13" y="7185025"/>
            <a:ext cx="2581275" cy="94932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000" tIns="108000" rIns="108000" bIns="108000"/>
          <a:lstStyle/>
          <a:p>
            <a:r>
              <a:rPr lang="ja-JP" altLang="en-US" sz="1000">
                <a:ea typeface="メイリオ" panose="020B0604030504040204" pitchFamily="50" charset="-128"/>
              </a:rPr>
              <a:t>外形寸法：</a:t>
            </a:r>
          </a:p>
          <a:p>
            <a:r>
              <a:rPr lang="ja-JP" altLang="en-US" sz="1000">
                <a:ea typeface="メイリオ" panose="020B0604030504040204" pitchFamily="50" charset="-128"/>
              </a:rPr>
              <a:t>重　　量：</a:t>
            </a:r>
          </a:p>
          <a:p>
            <a:r>
              <a:rPr lang="ja-JP" altLang="en-US" sz="1000">
                <a:ea typeface="メイリオ" panose="020B0604030504040204" pitchFamily="50" charset="-128"/>
              </a:rPr>
              <a:t>消費電力：</a:t>
            </a:r>
          </a:p>
          <a:p>
            <a:r>
              <a:rPr lang="ja-JP" altLang="en-US" sz="1000">
                <a:ea typeface="メイリオ" panose="020B0604030504040204" pitchFamily="50" charset="-128"/>
              </a:rPr>
              <a:t>発売時期：</a:t>
            </a:r>
          </a:p>
          <a:p>
            <a:r>
              <a:rPr lang="ja-JP" altLang="en-US" sz="1000">
                <a:ea typeface="メイリオ" panose="020B0604030504040204" pitchFamily="50" charset="-128"/>
              </a:rPr>
              <a:t>標準価格：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012">
            <a:extLst>
              <a:ext uri="{FF2B5EF4-FFF2-40B4-BE49-F238E27FC236}">
                <a16:creationId xmlns:a16="http://schemas.microsoft.com/office/drawing/2014/main" id="{494715DC-0048-41EE-8AA6-71FA7164E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863" cy="891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Rectangle 5">
            <a:extLst>
              <a:ext uri="{FF2B5EF4-FFF2-40B4-BE49-F238E27FC236}">
                <a16:creationId xmlns:a16="http://schemas.microsoft.com/office/drawing/2014/main" id="{7ABCD405-C499-4116-80E6-6760152B6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3" y="2505075"/>
            <a:ext cx="6480175" cy="4103688"/>
          </a:xfrm>
          <a:prstGeom prst="rect">
            <a:avLst/>
          </a:prstGeom>
          <a:solidFill>
            <a:schemeClr val="bg1"/>
          </a:soli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4664BCD9-DCCC-437D-8CBE-965903167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3" y="6681788"/>
            <a:ext cx="2087562" cy="2016125"/>
          </a:xfrm>
          <a:prstGeom prst="rect">
            <a:avLst/>
          </a:prstGeom>
          <a:solidFill>
            <a:schemeClr val="bg1"/>
          </a:soli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69AFE517-2670-4233-A1EE-50FC8B094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4425" y="6681788"/>
            <a:ext cx="2087563" cy="2016125"/>
          </a:xfrm>
          <a:prstGeom prst="rect">
            <a:avLst/>
          </a:prstGeom>
          <a:solidFill>
            <a:schemeClr val="bg1"/>
          </a:soli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7656" name="Rectangle 8">
            <a:extLst>
              <a:ext uri="{FF2B5EF4-FFF2-40B4-BE49-F238E27FC236}">
                <a16:creationId xmlns:a16="http://schemas.microsoft.com/office/drawing/2014/main" id="{788A7B5C-5A0F-4FF8-9B7F-9143F3A4A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6681788"/>
            <a:ext cx="2087563" cy="2016125"/>
          </a:xfrm>
          <a:prstGeom prst="rect">
            <a:avLst/>
          </a:prstGeom>
          <a:solidFill>
            <a:schemeClr val="bg1"/>
          </a:soli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7657" name="Text Box 9">
            <a:extLst>
              <a:ext uri="{FF2B5EF4-FFF2-40B4-BE49-F238E27FC236}">
                <a16:creationId xmlns:a16="http://schemas.microsoft.com/office/drawing/2014/main" id="{5DE9BF7C-ACDC-463C-AB8E-36EFF2F19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36650"/>
            <a:ext cx="685800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400" b="1">
                <a:solidFill>
                  <a:schemeClr val="accent2"/>
                </a:solidFill>
                <a:ea typeface="メイリオ" panose="020B0604030504040204" pitchFamily="50" charset="-128"/>
              </a:rPr>
              <a:t>世界にまた最先端が生まれました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(</a:t>
            </a:r>
            <a:r>
              <a:rPr lang="ja-JP" altLang="en-US" sz="600" b="1">
                <a:solidFill>
                  <a:schemeClr val="accent2"/>
                </a:solidFill>
                <a:ea typeface="メイリオ" panose="020B0604030504040204" pitchFamily="50" charset="-128"/>
              </a:rPr>
              <a:t>キャッチコピー</a:t>
            </a:r>
            <a:r>
              <a:rPr lang="en-US" altLang="ja-JP" sz="600" b="1">
                <a:solidFill>
                  <a:schemeClr val="accent2"/>
                </a:solidFill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7658" name="Text Box 10">
            <a:extLst>
              <a:ext uri="{FF2B5EF4-FFF2-40B4-BE49-F238E27FC236}">
                <a16:creationId xmlns:a16="http://schemas.microsoft.com/office/drawing/2014/main" id="{F3662504-95DE-4909-9259-709C698C8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025" y="831850"/>
            <a:ext cx="1450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ABC-0001(</a:t>
            </a:r>
            <a:r>
              <a:rPr lang="ja-JP" altLang="en-US" sz="12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型名</a:t>
            </a:r>
            <a:r>
              <a:rPr lang="en-US" altLang="ja-JP" sz="1200" b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27659" name="WordArt 11">
            <a:extLst>
              <a:ext uri="{FF2B5EF4-FFF2-40B4-BE49-F238E27FC236}">
                <a16:creationId xmlns:a16="http://schemas.microsoft.com/office/drawing/2014/main" id="{993889CF-7BF7-48B3-818D-63452434A69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480050" y="95250"/>
            <a:ext cx="1041400" cy="681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70079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5E9EFF"/>
              </a:extrusionClr>
              <a:contourClr>
                <a:srgbClr val="5E9EFF"/>
              </a:contourClr>
            </a:sp3d>
          </a:bodyPr>
          <a:lstStyle/>
          <a:p>
            <a:pPr algn="ctr"/>
            <a:r>
              <a:rPr lang="en-US" altLang="ja-JP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Logo</a:t>
            </a:r>
            <a:endParaRPr lang="ja-JP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27660" name="Text Box 12">
            <a:extLst>
              <a:ext uri="{FF2B5EF4-FFF2-40B4-BE49-F238E27FC236}">
                <a16:creationId xmlns:a16="http://schemas.microsoft.com/office/drawing/2014/main" id="{9CF83B43-CF77-413D-B4B6-20A605245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1568450"/>
            <a:ext cx="6264275" cy="82232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200" b="1">
                <a:latin typeface="メイリオ" panose="020B0604030504040204" pitchFamily="50" charset="-128"/>
                <a:ea typeface="メイリオ" panose="020B0604030504040204" pitchFamily="50" charset="-128"/>
              </a:rPr>
              <a:t>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この製品の概要説明を簡潔に。</a:t>
            </a:r>
            <a:r>
              <a:rPr lang="ja-JP" altLang="en-US" sz="120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27661" name="Rectangle 13" descr="右上がり対角線">
            <a:extLst>
              <a:ext uri="{FF2B5EF4-FFF2-40B4-BE49-F238E27FC236}">
                <a16:creationId xmlns:a16="http://schemas.microsoft.com/office/drawing/2014/main" id="{F3B1996C-09D2-4A95-AE7B-985443A6D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350" y="6753225"/>
            <a:ext cx="1944688" cy="1439863"/>
          </a:xfrm>
          <a:prstGeom prst="rect">
            <a:avLst/>
          </a:prstGeom>
          <a:pattFill prst="ltUpDiag">
            <a:fgClr>
              <a:srgbClr val="969696"/>
            </a:fgClr>
            <a:bgClr>
              <a:schemeClr val="bg1"/>
            </a:bgClr>
          </a:patt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ja-JP" altLang="en-US"/>
              <a:t>製品拡大写真</a:t>
            </a:r>
          </a:p>
        </p:txBody>
      </p:sp>
      <p:sp>
        <p:nvSpPr>
          <p:cNvPr id="27662" name="Rectangle 14" descr="右上がり対角線">
            <a:extLst>
              <a:ext uri="{FF2B5EF4-FFF2-40B4-BE49-F238E27FC236}">
                <a16:creationId xmlns:a16="http://schemas.microsoft.com/office/drawing/2014/main" id="{F13F6304-5BA6-47AE-9701-360E51CAA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5863" y="6753225"/>
            <a:ext cx="1944687" cy="1439863"/>
          </a:xfrm>
          <a:prstGeom prst="rect">
            <a:avLst/>
          </a:prstGeom>
          <a:pattFill prst="ltUpDiag">
            <a:fgClr>
              <a:srgbClr val="969696"/>
            </a:fgClr>
            <a:bgClr>
              <a:schemeClr val="bg1"/>
            </a:bgClr>
          </a:patt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ja-JP" altLang="en-US"/>
              <a:t>製品拡大写真</a:t>
            </a:r>
          </a:p>
        </p:txBody>
      </p:sp>
      <p:sp>
        <p:nvSpPr>
          <p:cNvPr id="27663" name="Rectangle 15" descr="右上がり対角線">
            <a:extLst>
              <a:ext uri="{FF2B5EF4-FFF2-40B4-BE49-F238E27FC236}">
                <a16:creationId xmlns:a16="http://schemas.microsoft.com/office/drawing/2014/main" id="{B5A95A56-CB79-482E-8EE0-EBB0AAE25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963" y="6753225"/>
            <a:ext cx="1944687" cy="1439863"/>
          </a:xfrm>
          <a:prstGeom prst="rect">
            <a:avLst/>
          </a:prstGeom>
          <a:pattFill prst="ltUpDiag">
            <a:fgClr>
              <a:srgbClr val="969696"/>
            </a:fgClr>
            <a:bgClr>
              <a:schemeClr val="bg1"/>
            </a:bgClr>
          </a:patt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ja-JP" altLang="en-US"/>
              <a:t>製品拡大写真</a:t>
            </a:r>
          </a:p>
        </p:txBody>
      </p:sp>
      <p:sp>
        <p:nvSpPr>
          <p:cNvPr id="27664" name="Rectangle 16" descr="右上がり対角線">
            <a:extLst>
              <a:ext uri="{FF2B5EF4-FFF2-40B4-BE49-F238E27FC236}">
                <a16:creationId xmlns:a16="http://schemas.microsoft.com/office/drawing/2014/main" id="{692D5DEC-F03F-4A5F-B8A5-6B1E7831E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75" y="2649538"/>
            <a:ext cx="6191250" cy="3382962"/>
          </a:xfrm>
          <a:prstGeom prst="rect">
            <a:avLst/>
          </a:prstGeom>
          <a:pattFill prst="ltUpDiag">
            <a:fgClr>
              <a:srgbClr val="969696"/>
            </a:fgClr>
            <a:bgClr>
              <a:schemeClr val="bg1"/>
            </a:bgClr>
          </a:patt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ja-JP" altLang="en-US"/>
              <a:t>製品写真</a:t>
            </a:r>
          </a:p>
        </p:txBody>
      </p:sp>
      <p:sp>
        <p:nvSpPr>
          <p:cNvPr id="27665" name="Text Box 17">
            <a:extLst>
              <a:ext uri="{FF2B5EF4-FFF2-40B4-BE49-F238E27FC236}">
                <a16:creationId xmlns:a16="http://schemas.microsoft.com/office/drawing/2014/main" id="{71F699E9-3F13-4834-ADD8-26A775502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4163" y="9278938"/>
            <a:ext cx="296068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〒100-0000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東京都□□区□□□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00-00 □□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ビル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2F</a:t>
            </a:r>
          </a:p>
          <a:p>
            <a:pPr algn="r"/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TEL:03-0000-0000</a:t>
            </a:r>
            <a:r>
              <a:rPr lang="ja-JP" altLang="en-US" sz="90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900">
                <a:latin typeface="メイリオ" panose="020B0604030504040204" pitchFamily="50" charset="-128"/>
                <a:ea typeface="メイリオ" panose="020B0604030504040204" pitchFamily="50" charset="-128"/>
              </a:rPr>
              <a:t>FAX:03-0000-0000</a:t>
            </a:r>
          </a:p>
        </p:txBody>
      </p:sp>
      <p:sp>
        <p:nvSpPr>
          <p:cNvPr id="27666" name="Text Box 18">
            <a:extLst>
              <a:ext uri="{FF2B5EF4-FFF2-40B4-BE49-F238E27FC236}">
                <a16:creationId xmlns:a16="http://schemas.microsoft.com/office/drawing/2014/main" id="{E673D8F4-0296-47CF-8E02-998DCBBBD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938" y="9604375"/>
            <a:ext cx="26019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000">
                <a:solidFill>
                  <a:schemeClr val="accent2"/>
                </a:solidFill>
                <a:latin typeface="Arial Black" panose="020B0A04020102020204" pitchFamily="34" charset="0"/>
              </a:rPr>
              <a:t>http://www.        .co.jp/newproduct/</a:t>
            </a:r>
          </a:p>
        </p:txBody>
      </p:sp>
      <p:sp>
        <p:nvSpPr>
          <p:cNvPr id="27667" name="Text Box 19">
            <a:extLst>
              <a:ext uri="{FF2B5EF4-FFF2-40B4-BE49-F238E27FC236}">
                <a16:creationId xmlns:a16="http://schemas.microsoft.com/office/drawing/2014/main" id="{A1F1A01B-E62A-4AF7-9C0F-02C71F49E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9012238"/>
            <a:ext cx="12001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800" b="1"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お問い合わせはこちら</a:t>
            </a:r>
          </a:p>
        </p:txBody>
      </p:sp>
      <p:sp>
        <p:nvSpPr>
          <p:cNvPr id="27668" name="Text Box 20">
            <a:extLst>
              <a:ext uri="{FF2B5EF4-FFF2-40B4-BE49-F238E27FC236}">
                <a16:creationId xmlns:a16="http://schemas.microsoft.com/office/drawing/2014/main" id="{BD674C1D-1425-4DFC-ABD6-9BE186326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363" y="9661525"/>
            <a:ext cx="208915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インターネットでも詳しい情報を見ることができます。</a:t>
            </a:r>
          </a:p>
        </p:txBody>
      </p:sp>
      <p:sp>
        <p:nvSpPr>
          <p:cNvPr id="27669" name="Text Box 21">
            <a:extLst>
              <a:ext uri="{FF2B5EF4-FFF2-40B4-BE49-F238E27FC236}">
                <a16:creationId xmlns:a16="http://schemas.microsoft.com/office/drawing/2014/main" id="{612BBD81-20EA-46A8-9C85-0F953BBDB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775" y="9278938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ja-JP" altLang="en-US" sz="1200" b="1">
                <a:ea typeface="メイリオ" panose="020B0604030504040204" pitchFamily="50" charset="-128"/>
              </a:rPr>
              <a:t>株式会社</a:t>
            </a:r>
            <a:r>
              <a:rPr lang="ja-JP" altLang="en-US" sz="1600" b="1">
                <a:ea typeface="メイリオ" panose="020B0604030504040204" pitchFamily="50" charset="-128"/>
              </a:rPr>
              <a:t>会社名</a:t>
            </a:r>
          </a:p>
        </p:txBody>
      </p:sp>
      <p:sp>
        <p:nvSpPr>
          <p:cNvPr id="27670" name="Oval 22">
            <a:extLst>
              <a:ext uri="{FF2B5EF4-FFF2-40B4-BE49-F238E27FC236}">
                <a16:creationId xmlns:a16="http://schemas.microsoft.com/office/drawing/2014/main" id="{A7C6A0ED-044E-4542-931B-533725CAE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775" y="9278938"/>
            <a:ext cx="287338" cy="287337"/>
          </a:xfrm>
          <a:prstGeom prst="ellipse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800">
                <a:solidFill>
                  <a:schemeClr val="bg1"/>
                </a:solidFill>
                <a:latin typeface="Arial Black" panose="020B0A04020102020204" pitchFamily="34" charset="0"/>
              </a:rPr>
              <a:t>Mark</a:t>
            </a:r>
          </a:p>
        </p:txBody>
      </p:sp>
      <p:sp>
        <p:nvSpPr>
          <p:cNvPr id="27671" name="Text Box 23">
            <a:extLst>
              <a:ext uri="{FF2B5EF4-FFF2-40B4-BE49-F238E27FC236}">
                <a16:creationId xmlns:a16="http://schemas.microsoft.com/office/drawing/2014/main" id="{CC6BBB0C-EE5D-4F00-BB8A-F9CCC894D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500" y="6176963"/>
            <a:ext cx="2317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ja-JP" altLang="en-US" sz="1400">
                <a:ea typeface="メイリオ" panose="020B0604030504040204" pitchFamily="50" charset="-128"/>
              </a:rPr>
              <a:t>写真に対するキャプション</a:t>
            </a:r>
          </a:p>
        </p:txBody>
      </p:sp>
      <p:sp>
        <p:nvSpPr>
          <p:cNvPr id="27672" name="Text Box 24">
            <a:extLst>
              <a:ext uri="{FF2B5EF4-FFF2-40B4-BE49-F238E27FC236}">
                <a16:creationId xmlns:a16="http://schemas.microsoft.com/office/drawing/2014/main" id="{3CDCAF01-BBA0-4B9C-B487-4B78A55E8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8" y="8228013"/>
            <a:ext cx="18716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000">
                <a:ea typeface="メイリオ" panose="020B0604030504040204" pitchFamily="50" charset="-128"/>
              </a:rPr>
              <a:t>写真に対するキャプション写真に対するキャプション</a:t>
            </a:r>
          </a:p>
        </p:txBody>
      </p:sp>
      <p:sp>
        <p:nvSpPr>
          <p:cNvPr id="27673" name="Text Box 25">
            <a:extLst>
              <a:ext uri="{FF2B5EF4-FFF2-40B4-BE49-F238E27FC236}">
                <a16:creationId xmlns:a16="http://schemas.microsoft.com/office/drawing/2014/main" id="{F081FE29-2059-4348-B008-16BF254209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0938" y="8228013"/>
            <a:ext cx="18716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000">
                <a:ea typeface="メイリオ" panose="020B0604030504040204" pitchFamily="50" charset="-128"/>
              </a:rPr>
              <a:t>写真に対するキャプション写真に対するキャプション</a:t>
            </a:r>
          </a:p>
        </p:txBody>
      </p:sp>
      <p:sp>
        <p:nvSpPr>
          <p:cNvPr id="27674" name="Text Box 26">
            <a:extLst>
              <a:ext uri="{FF2B5EF4-FFF2-40B4-BE49-F238E27FC236}">
                <a16:creationId xmlns:a16="http://schemas.microsoft.com/office/drawing/2014/main" id="{B43B297C-ACFE-4652-B6A7-70C330769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2963" y="8228013"/>
            <a:ext cx="18716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ja-JP" altLang="en-US" sz="1000">
                <a:ea typeface="メイリオ" panose="020B0604030504040204" pitchFamily="50" charset="-128"/>
              </a:rPr>
              <a:t>写真に対するキャプション写真に対するキャプション</a:t>
            </a:r>
          </a:p>
        </p:txBody>
      </p:sp>
      <p:sp>
        <p:nvSpPr>
          <p:cNvPr id="27675" name="AutoShape 27">
            <a:extLst>
              <a:ext uri="{FF2B5EF4-FFF2-40B4-BE49-F238E27FC236}">
                <a16:creationId xmlns:a16="http://schemas.microsoft.com/office/drawing/2014/main" id="{29957F3D-10A6-4FCC-A5E4-59C9CAEBA5B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268413" y="-1022350"/>
            <a:ext cx="577850" cy="287972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00">
                  <a:alpha val="0"/>
                </a:srgbClr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7676" name="Text Box 28">
            <a:extLst>
              <a:ext uri="{FF2B5EF4-FFF2-40B4-BE49-F238E27FC236}">
                <a16:creationId xmlns:a16="http://schemas.microsoft.com/office/drawing/2014/main" id="{ED93ECFA-D661-4E46-9D4E-90CC726E5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200025"/>
            <a:ext cx="3068637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ja-JP" altLang="en-US" sz="2800" b="1">
                <a:solidFill>
                  <a:srgbClr val="FF0000"/>
                </a:solidFill>
                <a:latin typeface="Arial Black" panose="020B0A04020102020204" pitchFamily="34" charset="0"/>
                <a:ea typeface="メイリオ" panose="020B0604030504040204" pitchFamily="50" charset="-128"/>
              </a:rPr>
              <a:t>新製品ニュース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メイリオ"/>
        <a:ea typeface="メイリオ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1103</Words>
  <PresentationFormat>A4 210 x 297 mm</PresentationFormat>
  <Paragraphs>135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Arial</vt:lpstr>
      <vt:lpstr>ＭＳ Ｐゴシック</vt:lpstr>
      <vt:lpstr>メイリオ</vt:lpstr>
      <vt:lpstr>ＭＳ Ｐ明朝</vt:lpstr>
      <vt:lpstr>Arial Black</vt:lpstr>
      <vt:lpstr>標準デザイン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>digipot.net</Manager>
  <Company>digipot.net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新製品ニュース作成テンプレート</dc:title>
  <dc:subject>新製品ニュース作成テンプレート</dc:subject>
  <dc:creator>digipot.net</dc:creator>
  <cp:revision>1</cp:revision>
  <dcterms:created xsi:type="dcterms:W3CDTF">2010-10-12T01:13:58Z</dcterms:created>
  <dcterms:modified xsi:type="dcterms:W3CDTF">2019-02-19T00:17:30Z</dcterms:modified>
  <cp:version>1</cp:version>
</cp:coreProperties>
</file>